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9"/>
  </p:notesMasterIdLst>
  <p:sldIdLst>
    <p:sldId id="256" r:id="rId2"/>
    <p:sldId id="344" r:id="rId3"/>
    <p:sldId id="257" r:id="rId4"/>
    <p:sldId id="258" r:id="rId5"/>
    <p:sldId id="260" r:id="rId6"/>
    <p:sldId id="308" r:id="rId7"/>
    <p:sldId id="306" r:id="rId8"/>
    <p:sldId id="309" r:id="rId9"/>
    <p:sldId id="307" r:id="rId10"/>
    <p:sldId id="311" r:id="rId11"/>
    <p:sldId id="312" r:id="rId12"/>
    <p:sldId id="313" r:id="rId13"/>
    <p:sldId id="314" r:id="rId14"/>
    <p:sldId id="315" r:id="rId15"/>
    <p:sldId id="331" r:id="rId16"/>
    <p:sldId id="316" r:id="rId17"/>
    <p:sldId id="333" r:id="rId18"/>
    <p:sldId id="319" r:id="rId19"/>
    <p:sldId id="320" r:id="rId20"/>
    <p:sldId id="321" r:id="rId21"/>
    <p:sldId id="326" r:id="rId22"/>
    <p:sldId id="327" r:id="rId23"/>
    <p:sldId id="328" r:id="rId24"/>
    <p:sldId id="332" r:id="rId25"/>
    <p:sldId id="330" r:id="rId26"/>
    <p:sldId id="345" r:id="rId27"/>
    <p:sldId id="305" r:id="rId2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0"/>
    </p:embeddedFont>
    <p:embeddedFont>
      <p:font typeface="Cambria Math" panose="02040503050406030204" pitchFamily="18" charset="0"/>
      <p:regular r:id="rId31"/>
    </p:embeddedFont>
    <p:embeddedFont>
      <p:font typeface="Catamaran" panose="020B0604020202020204" charset="0"/>
      <p:regular r:id="rId32"/>
      <p:bold r:id="rId33"/>
    </p:embeddedFont>
    <p:embeddedFont>
      <p:font typeface="Lexend Deca" panose="020B0604020202020204" charset="0"/>
      <p:regular r:id="rId34"/>
      <p:bold r:id="rId35"/>
    </p:embeddedFont>
    <p:embeddedFont>
      <p:font typeface="Livvic" pitchFamily="2" charset="0"/>
      <p:regular r:id="rId36"/>
      <p:bold r:id="rId37"/>
      <p:italic r:id="rId38"/>
      <p:boldItalic r:id="rId39"/>
    </p:embeddedFont>
    <p:embeddedFont>
      <p:font typeface="Nunito" pitchFamily="2" charset="-52"/>
      <p:regular r:id="rId40"/>
      <p:bold r:id="rId41"/>
      <p:italic r:id="rId42"/>
      <p:boldItalic r:id="rId43"/>
    </p:embeddedFont>
    <p:embeddedFont>
      <p:font typeface="Questrial" pitchFamily="2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ергей Рыжов" initials="СР" lastIdx="2" clrIdx="0">
    <p:extLst>
      <p:ext uri="{19B8F6BF-5375-455C-9EA6-DF929625EA0E}">
        <p15:presenceInfo xmlns:p15="http://schemas.microsoft.com/office/powerpoint/2012/main" userId="221fce7a3740d6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3B9FFF"/>
    <a:srgbClr val="F5F5F5"/>
    <a:srgbClr val="3F4252"/>
    <a:srgbClr val="DB41D0"/>
    <a:srgbClr val="81D7EB"/>
    <a:srgbClr val="92D050"/>
    <a:srgbClr val="F77821"/>
    <a:srgbClr val="F1A87B"/>
    <a:srgbClr val="E82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7F41CC-B987-44B4-9EA1-6781CE2DD188}">
  <a:tblStyle styleId="{F17F41CC-B987-44B4-9EA1-6781CE2DD1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4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2T12:31:44.189"/>
    </inkml:context>
    <inkml:brush xml:id="br0">
      <inkml:brushProperty name="width" value="0.1" units="cm"/>
      <inkml:brushProperty name="height" value="0.6" units="cm"/>
      <inkml:brushProperty name="ignorePressure" value="1"/>
      <inkml:brushProperty name="inkEffects" value="pencil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431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984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465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823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064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3c2006fb7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3c2006fb7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248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3c2006fb7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3c2006fb7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896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3c2006fb7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3c2006fb7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800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3c2006fb7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3c2006fb7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774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3c2006fb7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3c2006fb7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213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624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3c2006fb7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3c2006fb7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604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3c2006fb7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3c2006fb7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810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3c2006fb7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3c2006fb7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530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3c2006fb7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3c2006fb7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261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3c2006fb7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3c2006fb7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922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3c2006fb7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3c2006fb7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330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1707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1707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060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97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324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744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040075" y="1807225"/>
            <a:ext cx="4084500" cy="19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40075" y="3900750"/>
            <a:ext cx="4553400" cy="5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117025" y="2560625"/>
            <a:ext cx="40176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999150" y="1075000"/>
            <a:ext cx="2135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439500" y="3556833"/>
            <a:ext cx="36954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41825" y="1202500"/>
            <a:ext cx="7194000" cy="3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ivvic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070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5571350" y="430343"/>
            <a:ext cx="3063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5571350" y="880826"/>
            <a:ext cx="256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5571350" y="1505518"/>
            <a:ext cx="3086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3"/>
          </p:nvPr>
        </p:nvSpPr>
        <p:spPr>
          <a:xfrm>
            <a:off x="5571350" y="1969884"/>
            <a:ext cx="256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4"/>
          </p:nvPr>
        </p:nvSpPr>
        <p:spPr>
          <a:xfrm>
            <a:off x="5571350" y="2580693"/>
            <a:ext cx="3063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5"/>
          </p:nvPr>
        </p:nvSpPr>
        <p:spPr>
          <a:xfrm>
            <a:off x="5571350" y="3058941"/>
            <a:ext cx="256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6"/>
          </p:nvPr>
        </p:nvSpPr>
        <p:spPr>
          <a:xfrm>
            <a:off x="5571350" y="3655868"/>
            <a:ext cx="3063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7"/>
          </p:nvPr>
        </p:nvSpPr>
        <p:spPr>
          <a:xfrm>
            <a:off x="5571350" y="4147999"/>
            <a:ext cx="256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8"/>
          </p:nvPr>
        </p:nvSpPr>
        <p:spPr>
          <a:xfrm>
            <a:off x="720000" y="365913"/>
            <a:ext cx="1981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9" hasCustomPrompt="1"/>
          </p:nvPr>
        </p:nvSpPr>
        <p:spPr>
          <a:xfrm>
            <a:off x="4099525" y="373950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3" hasCustomPrompt="1"/>
          </p:nvPr>
        </p:nvSpPr>
        <p:spPr>
          <a:xfrm>
            <a:off x="4099525" y="2557800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4" hasCustomPrompt="1"/>
          </p:nvPr>
        </p:nvSpPr>
        <p:spPr>
          <a:xfrm>
            <a:off x="4099525" y="1465875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5" hasCustomPrompt="1"/>
          </p:nvPr>
        </p:nvSpPr>
        <p:spPr>
          <a:xfrm>
            <a:off x="4099525" y="3649725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710750" y="3380025"/>
            <a:ext cx="1805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"/>
          </p:nvPr>
        </p:nvSpPr>
        <p:spPr>
          <a:xfrm>
            <a:off x="710750" y="3785547"/>
            <a:ext cx="34659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title" idx="2"/>
          </p:nvPr>
        </p:nvSpPr>
        <p:spPr>
          <a:xfrm>
            <a:off x="710750" y="1223125"/>
            <a:ext cx="1805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3"/>
          </p:nvPr>
        </p:nvSpPr>
        <p:spPr>
          <a:xfrm>
            <a:off x="710750" y="1627900"/>
            <a:ext cx="34659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4"/>
          </p:nvPr>
        </p:nvSpPr>
        <p:spPr>
          <a:xfrm>
            <a:off x="710750" y="2301213"/>
            <a:ext cx="1805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5"/>
          </p:nvPr>
        </p:nvSpPr>
        <p:spPr>
          <a:xfrm>
            <a:off x="710750" y="2706729"/>
            <a:ext cx="34659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 idx="6"/>
          </p:nvPr>
        </p:nvSpPr>
        <p:spPr>
          <a:xfrm>
            <a:off x="710750" y="387250"/>
            <a:ext cx="4724700" cy="7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8" r:id="rId5"/>
    <p:sldLayoutId id="2147483659" r:id="rId6"/>
    <p:sldLayoutId id="2147483664" r:id="rId7"/>
    <p:sldLayoutId id="2147483669" r:id="rId8"/>
    <p:sldLayoutId id="214748367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0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1.jpe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11" Type="http://schemas.openxmlformats.org/officeDocument/2006/relationships/image" Target="../media/image45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0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C4CBC94-1362-7ECA-02B7-021E1E46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62128"/>
            <a:ext cx="8851900" cy="48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Google Shape;143;p28"/>
          <p:cNvSpPr txBox="1">
            <a:spLocks noGrp="1"/>
          </p:cNvSpPr>
          <p:nvPr>
            <p:ph type="ctrTitle"/>
          </p:nvPr>
        </p:nvSpPr>
        <p:spPr>
          <a:xfrm>
            <a:off x="1747573" y="1953639"/>
            <a:ext cx="5651500" cy="6682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b="0" dirty="0">
                <a:solidFill>
                  <a:schemeClr val="tx1">
                    <a:lumMod val="50000"/>
                  </a:schemeClr>
                </a:solidFill>
              </a:rPr>
              <a:t>Алгоритмы и программная реализация понижения степени </a:t>
            </a:r>
            <a:r>
              <a:rPr lang="en-US" sz="2200" b="0" dirty="0">
                <a:solidFill>
                  <a:schemeClr val="tx1">
                    <a:lumMod val="50000"/>
                  </a:schemeClr>
                </a:solidFill>
              </a:rPr>
              <a:t>NURBS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BF0C322-C03F-FB13-46BE-033D4202D36A}"/>
              </a:ext>
            </a:extLst>
          </p:cNvPr>
          <p:cNvGrpSpPr/>
          <p:nvPr/>
        </p:nvGrpSpPr>
        <p:grpSpPr>
          <a:xfrm>
            <a:off x="3016623" y="2621894"/>
            <a:ext cx="3113400" cy="239395"/>
            <a:chOff x="2050256" y="941294"/>
            <a:chExt cx="5093494" cy="0"/>
          </a:xfrm>
        </p:grpSpPr>
        <p:cxnSp>
          <p:nvCxnSpPr>
            <p:cNvPr id="6" name="Google Shape;258;p35">
              <a:extLst>
                <a:ext uri="{FF2B5EF4-FFF2-40B4-BE49-F238E27FC236}">
                  <a16:creationId xmlns:a16="http://schemas.microsoft.com/office/drawing/2014/main" id="{F53295F1-77F6-CBDE-E393-074A5EC7379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5;p28">
              <a:extLst>
                <a:ext uri="{FF2B5EF4-FFF2-40B4-BE49-F238E27FC236}">
                  <a16:creationId xmlns:a16="http://schemas.microsoft.com/office/drawing/2014/main" id="{1C460044-1F15-49F2-D7CC-3A392105DAE1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44;p28">
            <a:extLst>
              <a:ext uri="{FF2B5EF4-FFF2-40B4-BE49-F238E27FC236}">
                <a16:creationId xmlns:a16="http://schemas.microsoft.com/office/drawing/2014/main" id="{49079FE0-F27F-658B-E22C-51276586994C}"/>
              </a:ext>
            </a:extLst>
          </p:cNvPr>
          <p:cNvSpPr txBox="1">
            <a:spLocks/>
          </p:cNvSpPr>
          <p:nvPr/>
        </p:nvSpPr>
        <p:spPr>
          <a:xfrm>
            <a:off x="284974" y="3492663"/>
            <a:ext cx="5651500" cy="94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just"/>
            <a:r>
              <a:rPr lang="ru-RU" sz="1400" b="1" dirty="0">
                <a:solidFill>
                  <a:schemeClr val="tx1">
                    <a:lumMod val="50000"/>
                  </a:schemeClr>
                </a:solidFill>
              </a:rPr>
              <a:t>Студент группы ЦТ-49Д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:</a:t>
            </a:r>
            <a:r>
              <a:rPr lang="ru-RU" sz="1400" dirty="0">
                <a:solidFill>
                  <a:schemeClr val="tx1">
                    <a:lumMod val="50000"/>
                  </a:schemeClr>
                </a:solidFill>
              </a:rPr>
              <a:t> Рыжов С.А.</a:t>
            </a:r>
          </a:p>
          <a:p>
            <a:pPr marL="0" indent="0" algn="just"/>
            <a:r>
              <a:rPr lang="ru-RU" sz="1400" b="1" dirty="0">
                <a:solidFill>
                  <a:schemeClr val="tx1">
                    <a:lumMod val="50000"/>
                  </a:schemeClr>
                </a:solidFill>
              </a:rPr>
              <a:t>Руководитель работы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ru-RU" sz="1400" dirty="0">
                <a:solidFill>
                  <a:schemeClr val="tx1">
                    <a:lumMod val="50000"/>
                  </a:schemeClr>
                </a:solidFill>
              </a:rPr>
              <a:t>к.ф.-м.н. Маврин С.</a:t>
            </a:r>
            <a:r>
              <a:rPr lang="ru-RU" sz="1400">
                <a:solidFill>
                  <a:schemeClr val="tx1">
                    <a:lumMod val="50000"/>
                  </a:schemeClr>
                </a:solidFill>
              </a:rPr>
              <a:t>В.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 algn="just"/>
            <a:r>
              <a:rPr lang="ru-RU" sz="1400" b="1" dirty="0">
                <a:solidFill>
                  <a:schemeClr val="tx1">
                    <a:lumMod val="50000"/>
                  </a:schemeClr>
                </a:solidFill>
              </a:rPr>
              <a:t>Рецензент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ru-RU" sz="1400" dirty="0">
                <a:solidFill>
                  <a:schemeClr val="tx1">
                    <a:lumMod val="50000"/>
                  </a:schemeClr>
                </a:solidFill>
              </a:rPr>
              <a:t>начальник группы ИЦТ РФЯЦ-ВНИИЭФ Уразов А.В.</a:t>
            </a:r>
          </a:p>
        </p:txBody>
      </p:sp>
      <p:sp>
        <p:nvSpPr>
          <p:cNvPr id="3" name="Google Shape;143;p28">
            <a:extLst>
              <a:ext uri="{FF2B5EF4-FFF2-40B4-BE49-F238E27FC236}">
                <a16:creationId xmlns:a16="http://schemas.microsoft.com/office/drawing/2014/main" id="{516B62E5-9150-5679-9C77-23F313C63212}"/>
              </a:ext>
            </a:extLst>
          </p:cNvPr>
          <p:cNvSpPr txBox="1">
            <a:spLocks/>
          </p:cNvSpPr>
          <p:nvPr/>
        </p:nvSpPr>
        <p:spPr>
          <a:xfrm>
            <a:off x="-88900" y="365759"/>
            <a:ext cx="9321800" cy="94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4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2600" dirty="0">
                <a:solidFill>
                  <a:schemeClr val="tx1">
                    <a:lumMod val="50000"/>
                  </a:schemeClr>
                </a:solidFill>
              </a:rPr>
              <a:t>ВЫПУСКНАЯ КВАЛИФИКАЦИОННАЯ РАБОТА БАЛАВРИАТА</a:t>
            </a:r>
            <a:endParaRPr lang="en-US" sz="2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Google Shape;143;p28">
            <a:extLst>
              <a:ext uri="{FF2B5EF4-FFF2-40B4-BE49-F238E27FC236}">
                <a16:creationId xmlns:a16="http://schemas.microsoft.com/office/drawing/2014/main" id="{805ED509-E425-411B-EEC2-1FBF0877B00D}"/>
              </a:ext>
            </a:extLst>
          </p:cNvPr>
          <p:cNvSpPr txBox="1">
            <a:spLocks/>
          </p:cNvSpPr>
          <p:nvPr/>
        </p:nvSpPr>
        <p:spPr>
          <a:xfrm>
            <a:off x="3589244" y="1728871"/>
            <a:ext cx="1965512" cy="247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4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estrial"/>
              <a:buNone/>
              <a:defRPr sz="5200" b="0" i="0" u="none" strike="noStrike" cap="none">
                <a:solidFill>
                  <a:srgbClr val="191919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1600" b="0" dirty="0">
                <a:solidFill>
                  <a:schemeClr val="tx1">
                    <a:lumMod val="50000"/>
                  </a:schemeClr>
                </a:solidFill>
              </a:rPr>
              <a:t>на тему</a:t>
            </a:r>
            <a:r>
              <a:rPr lang="en-US" sz="1600" b="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DEBE0084-2532-02C4-C789-A221D68D1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3315193" y="1204035"/>
            <a:ext cx="2964037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>
                    <a:lumMod val="50000"/>
                  </a:schemeClr>
                </a:solidFill>
              </a:rPr>
              <a:t>Метрика Хаусдорфа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4" name="Google Shape;174;p31"/>
          <p:cNvSpPr txBox="1">
            <a:spLocks noGrp="1"/>
          </p:cNvSpPr>
          <p:nvPr>
            <p:ph type="title" idx="2"/>
          </p:nvPr>
        </p:nvSpPr>
        <p:spPr>
          <a:xfrm>
            <a:off x="3315194" y="2279210"/>
            <a:ext cx="2347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>
                    <a:lumMod val="50000"/>
                  </a:schemeClr>
                </a:solidFill>
              </a:rPr>
              <a:t>Кривизна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4"/>
          </p:nvPr>
        </p:nvSpPr>
        <p:spPr>
          <a:xfrm>
            <a:off x="3315194" y="3354385"/>
            <a:ext cx="3490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>
                    <a:lumMod val="50000"/>
                  </a:schemeClr>
                </a:solidFill>
              </a:rPr>
              <a:t>Квадратичная разность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13"/>
          </p:nvPr>
        </p:nvSpPr>
        <p:spPr>
          <a:xfrm>
            <a:off x="1950950" y="3331492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>
                    <a:lumMod val="50000"/>
                  </a:schemeClr>
                </a:solidFill>
              </a:rPr>
              <a:t>3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2" name="Google Shape;182;p31"/>
          <p:cNvSpPr txBox="1">
            <a:spLocks noGrp="1"/>
          </p:cNvSpPr>
          <p:nvPr>
            <p:ph type="title" idx="14"/>
          </p:nvPr>
        </p:nvSpPr>
        <p:spPr>
          <a:xfrm>
            <a:off x="1950950" y="2239567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>
                    <a:lumMod val="50000"/>
                  </a:schemeClr>
                </a:solidFill>
              </a:rPr>
              <a:t>2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86" name="Google Shape;186;p31"/>
          <p:cNvCxnSpPr/>
          <p:nvPr/>
        </p:nvCxnSpPr>
        <p:spPr>
          <a:xfrm>
            <a:off x="2245275" y="2102367"/>
            <a:ext cx="73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31"/>
          <p:cNvCxnSpPr/>
          <p:nvPr/>
        </p:nvCxnSpPr>
        <p:spPr>
          <a:xfrm>
            <a:off x="2245275" y="3189967"/>
            <a:ext cx="73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31"/>
          <p:cNvCxnSpPr/>
          <p:nvPr/>
        </p:nvCxnSpPr>
        <p:spPr>
          <a:xfrm>
            <a:off x="2245275" y="4310967"/>
            <a:ext cx="73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82;p31">
            <a:extLst>
              <a:ext uri="{FF2B5EF4-FFF2-40B4-BE49-F238E27FC236}">
                <a16:creationId xmlns:a16="http://schemas.microsoft.com/office/drawing/2014/main" id="{E2853785-3566-2A92-BE80-9D941BF2F649}"/>
              </a:ext>
            </a:extLst>
          </p:cNvPr>
          <p:cNvSpPr txBox="1">
            <a:spLocks/>
          </p:cNvSpPr>
          <p:nvPr/>
        </p:nvSpPr>
        <p:spPr>
          <a:xfrm>
            <a:off x="1950950" y="1143968"/>
            <a:ext cx="1326000" cy="10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tx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1" name="Google Shape;361;p42">
            <a:extLst>
              <a:ext uri="{FF2B5EF4-FFF2-40B4-BE49-F238E27FC236}">
                <a16:creationId xmlns:a16="http://schemas.microsoft.com/office/drawing/2014/main" id="{DB519DED-E550-4044-809F-F823C2D731E2}"/>
              </a:ext>
            </a:extLst>
          </p:cNvPr>
          <p:cNvSpPr txBox="1">
            <a:spLocks/>
          </p:cNvSpPr>
          <p:nvPr/>
        </p:nvSpPr>
        <p:spPr>
          <a:xfrm>
            <a:off x="1632843" y="255193"/>
            <a:ext cx="587830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5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l"/>
            <a:r>
              <a:rPr lang="ru-RU" sz="3200" b="1" dirty="0">
                <a:solidFill>
                  <a:schemeClr val="tx1">
                    <a:lumMod val="50000"/>
                  </a:schemeClr>
                </a:solidFill>
              </a:rPr>
              <a:t>Метрики сравнения кривых</a:t>
            </a:r>
            <a:endParaRPr lang="en-US" sz="32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Google Shape;563;p50">
            <a:extLst>
              <a:ext uri="{FF2B5EF4-FFF2-40B4-BE49-F238E27FC236}">
                <a16:creationId xmlns:a16="http://schemas.microsoft.com/office/drawing/2014/main" id="{D6E13440-4C78-8E35-B3AA-2A51D6BCD9EB}"/>
              </a:ext>
            </a:extLst>
          </p:cNvPr>
          <p:cNvSpPr txBox="1">
            <a:spLocks/>
          </p:cNvSpPr>
          <p:nvPr/>
        </p:nvSpPr>
        <p:spPr>
          <a:xfrm>
            <a:off x="3315193" y="1576518"/>
            <a:ext cx="3622144" cy="624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ru-RU" sz="1600" dirty="0">
                <a:solidFill>
                  <a:schemeClr val="tx1">
                    <a:lumMod val="50000"/>
                  </a:schemeClr>
                </a:solidFill>
              </a:rPr>
              <a:t>наименьший перпендикуляр (расстояние) между двумя кривыми</a:t>
            </a:r>
          </a:p>
        </p:txBody>
      </p:sp>
      <p:sp>
        <p:nvSpPr>
          <p:cNvPr id="4" name="Google Shape;563;p50">
            <a:extLst>
              <a:ext uri="{FF2B5EF4-FFF2-40B4-BE49-F238E27FC236}">
                <a16:creationId xmlns:a16="http://schemas.microsoft.com/office/drawing/2014/main" id="{90511628-DF6E-C617-0463-950ACC9D63DB}"/>
              </a:ext>
            </a:extLst>
          </p:cNvPr>
          <p:cNvSpPr txBox="1">
            <a:spLocks/>
          </p:cNvSpPr>
          <p:nvPr/>
        </p:nvSpPr>
        <p:spPr>
          <a:xfrm>
            <a:off x="3315193" y="2669793"/>
            <a:ext cx="3622144" cy="624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ru-RU" sz="1600" dirty="0">
                <a:solidFill>
                  <a:schemeClr val="tx1">
                    <a:lumMod val="50000"/>
                  </a:schemeClr>
                </a:solidFill>
              </a:rPr>
              <a:t>определяет степень отклонения от прямой линии</a:t>
            </a:r>
          </a:p>
        </p:txBody>
      </p:sp>
      <p:sp>
        <p:nvSpPr>
          <p:cNvPr id="7" name="Google Shape;563;p50">
            <a:extLst>
              <a:ext uri="{FF2B5EF4-FFF2-40B4-BE49-F238E27FC236}">
                <a16:creationId xmlns:a16="http://schemas.microsoft.com/office/drawing/2014/main" id="{B2DB810D-EC34-7A12-5A6C-11ACAE63D5D9}"/>
              </a:ext>
            </a:extLst>
          </p:cNvPr>
          <p:cNvSpPr txBox="1">
            <a:spLocks/>
          </p:cNvSpPr>
          <p:nvPr/>
        </p:nvSpPr>
        <p:spPr>
          <a:xfrm>
            <a:off x="3315193" y="3730435"/>
            <a:ext cx="3841817" cy="624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ru-RU" sz="1600" dirty="0">
                <a:solidFill>
                  <a:schemeClr val="tx1">
                    <a:lumMod val="50000"/>
                  </a:schemeClr>
                </a:solidFill>
              </a:rPr>
              <a:t>площадь отклонения между исходной и аппроксимирующей кривой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27C1DCD9-4FE6-82E7-4594-E39FF3864D0E}"/>
              </a:ext>
            </a:extLst>
          </p:cNvPr>
          <p:cNvGrpSpPr/>
          <p:nvPr/>
        </p:nvGrpSpPr>
        <p:grpSpPr>
          <a:xfrm>
            <a:off x="2085972" y="809080"/>
            <a:ext cx="4972050" cy="104520"/>
            <a:chOff x="2050256" y="941294"/>
            <a:chExt cx="5093494" cy="0"/>
          </a:xfrm>
        </p:grpSpPr>
        <p:cxnSp>
          <p:nvCxnSpPr>
            <p:cNvPr id="6" name="Google Shape;258;p35">
              <a:extLst>
                <a:ext uri="{FF2B5EF4-FFF2-40B4-BE49-F238E27FC236}">
                  <a16:creationId xmlns:a16="http://schemas.microsoft.com/office/drawing/2014/main" id="{185E6472-DC92-4E74-E066-157B476F64F5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45;p28">
              <a:extLst>
                <a:ext uri="{FF2B5EF4-FFF2-40B4-BE49-F238E27FC236}">
                  <a16:creationId xmlns:a16="http://schemas.microsoft.com/office/drawing/2014/main" id="{48075025-6472-41DC-1350-F960F577FDFA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6548F824-E960-540C-66B2-DE28C65E6E1C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10</a:t>
            </a:fld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3470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74" grpId="0"/>
      <p:bldP spid="176" grpId="0"/>
      <p:bldP spid="181" grpId="0"/>
      <p:bldP spid="182" grpId="0"/>
      <p:bldP spid="2" grpId="0"/>
      <p:bldP spid="3" grpId="0"/>
      <p:bldP spid="4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AB10046-DE2D-F8D3-E804-183AABC1B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61;p42">
            <a:extLst>
              <a:ext uri="{FF2B5EF4-FFF2-40B4-BE49-F238E27FC236}">
                <a16:creationId xmlns:a16="http://schemas.microsoft.com/office/drawing/2014/main" id="{DB519DED-E550-4044-809F-F823C2D731E2}"/>
              </a:ext>
            </a:extLst>
          </p:cNvPr>
          <p:cNvSpPr txBox="1">
            <a:spLocks/>
          </p:cNvSpPr>
          <p:nvPr/>
        </p:nvSpPr>
        <p:spPr>
          <a:xfrm>
            <a:off x="2487218" y="261120"/>
            <a:ext cx="416956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5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tx1">
                    <a:lumMod val="50000"/>
                  </a:schemeClr>
                </a:solidFill>
              </a:rPr>
              <a:t>Метрика Хаусдорфа</a:t>
            </a:r>
            <a:endParaRPr lang="en-US" sz="3200" b="1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27C1DCD9-4FE6-82E7-4594-E39FF3864D0E}"/>
              </a:ext>
            </a:extLst>
          </p:cNvPr>
          <p:cNvGrpSpPr/>
          <p:nvPr/>
        </p:nvGrpSpPr>
        <p:grpSpPr>
          <a:xfrm>
            <a:off x="2909992" y="807870"/>
            <a:ext cx="3314700" cy="271109"/>
            <a:chOff x="2050256" y="941294"/>
            <a:chExt cx="5093494" cy="0"/>
          </a:xfrm>
        </p:grpSpPr>
        <p:cxnSp>
          <p:nvCxnSpPr>
            <p:cNvPr id="6" name="Google Shape;258;p35">
              <a:extLst>
                <a:ext uri="{FF2B5EF4-FFF2-40B4-BE49-F238E27FC236}">
                  <a16:creationId xmlns:a16="http://schemas.microsoft.com/office/drawing/2014/main" id="{185E6472-DC92-4E74-E066-157B476F64F5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45;p28">
              <a:extLst>
                <a:ext uri="{FF2B5EF4-FFF2-40B4-BE49-F238E27FC236}">
                  <a16:creationId xmlns:a16="http://schemas.microsoft.com/office/drawing/2014/main" id="{48075025-6472-41DC-1350-F960F577FDFA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238;p35">
                <a:extLst>
                  <a:ext uri="{FF2B5EF4-FFF2-40B4-BE49-F238E27FC236}">
                    <a16:creationId xmlns:a16="http://schemas.microsoft.com/office/drawing/2014/main" id="{4A66D820-7365-359D-4AEC-97009F446E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592" y="2946190"/>
                <a:ext cx="8597361" cy="4594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0" indent="0" algn="l"/>
                <a:r>
                  <a:rPr lang="ru-RU" sz="1500" dirty="0">
                    <a:solidFill>
                      <a:schemeClr val="tx1">
                        <a:lumMod val="50000"/>
                      </a:schemeClr>
                    </a:solidFill>
                    <a:cs typeface="Catamaran" panose="020B0604020202020204" charset="0"/>
                  </a:rPr>
                  <a:t>Расстояние от некоторой точки </a:t>
                </a:r>
                <a14:m>
                  <m:oMath xmlns:m="http://schemas.openxmlformats.org/officeDocument/2006/math">
                    <m:r>
                      <a:rPr lang="ru-RU" sz="150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Catamaran" panose="020B0604020202020204" charset="0"/>
                      </a:rPr>
                      <m:t>𝑃</m:t>
                    </m:r>
                  </m:oMath>
                </a14:m>
                <a:r>
                  <a:rPr lang="ru-RU" sz="1500" dirty="0">
                    <a:solidFill>
                      <a:schemeClr val="tx1">
                        <a:lumMod val="50000"/>
                      </a:schemeClr>
                    </a:solidFill>
                    <a:cs typeface="Catamaran" panose="020B0604020202020204" charset="0"/>
                  </a:rPr>
                  <a:t> на плоскости до NURBS находится по следующей формуле:</a:t>
                </a:r>
              </a:p>
            </p:txBody>
          </p:sp>
        </mc:Choice>
        <mc:Fallback xmlns="">
          <p:sp>
            <p:nvSpPr>
              <p:cNvPr id="22" name="Google Shape;238;p35">
                <a:extLst>
                  <a:ext uri="{FF2B5EF4-FFF2-40B4-BE49-F238E27FC236}">
                    <a16:creationId xmlns:a16="http://schemas.microsoft.com/office/drawing/2014/main" id="{4A66D820-7365-359D-4AEC-97009F446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92" y="2946190"/>
                <a:ext cx="8597361" cy="459476"/>
              </a:xfrm>
              <a:prstGeom prst="rect">
                <a:avLst/>
              </a:prstGeom>
              <a:blipFill>
                <a:blip r:embed="rId4"/>
                <a:stretch>
                  <a:fillRect l="-2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FE67D69E-A3F0-807E-84CA-587C7F086F97}"/>
              </a:ext>
            </a:extLst>
          </p:cNvPr>
          <p:cNvGrpSpPr/>
          <p:nvPr/>
        </p:nvGrpSpPr>
        <p:grpSpPr>
          <a:xfrm>
            <a:off x="1547046" y="3426450"/>
            <a:ext cx="6046748" cy="760134"/>
            <a:chOff x="1548626" y="1891703"/>
            <a:chExt cx="6046748" cy="7601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CE6DE36-A4DE-BC98-89F1-700277514B72}"/>
                    </a:ext>
                  </a:extLst>
                </p:cNvPr>
                <p:cNvSpPr txBox="1"/>
                <p:nvPr/>
              </p:nvSpPr>
              <p:spPr>
                <a:xfrm>
                  <a:off x="1548626" y="1945110"/>
                  <a:ext cx="5631724" cy="6533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60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1600" i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u-RU" sz="1600" i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1600" i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ru-RU" sz="1600" i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r>
                          <a:rPr lang="ru-RU" sz="1600" i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1600" i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ru-RU" sz="1600" i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ru-RU" sz="1600" i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ru-RU" sz="1600" i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600" i="1">
                                            <a:solidFill>
                                              <a:schemeClr val="tx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600" i="1">
                                            <a:solidFill>
                                              <a:schemeClr val="tx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ru-RU" sz="1600" i="1">
                                            <a:solidFill>
                                              <a:schemeClr val="tx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ru-RU" sz="1600" i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ru-RU" sz="1600" i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ru-RU" sz="1600" i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endChr m:val=""/>
                                <m:ctrlP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ctrlPr>
                                          <a:rPr lang="ru-RU" sz="1600" i="1">
                                            <a:solidFill>
                                              <a:schemeClr val="tx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sz="1600" i="1">
                                                <a:solidFill>
                                                  <a:schemeClr val="tx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sz="1600" i="1">
                                                <a:solidFill>
                                                  <a:schemeClr val="tx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ru-RU" sz="1600" i="1">
                                                <a:solidFill>
                                                  <a:schemeClr val="tx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ru-RU" sz="1600" i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ru-RU" sz="1600" i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ru-RU" sz="1600" i="1">
                                            <a:solidFill>
                                              <a:schemeClr val="tx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ru-RU" sz="1600" i="1">
                                                <a:solidFill>
                                                  <a:schemeClr val="tx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ru-RU" sz="1600" i="1">
                                                <a:solidFill>
                                                  <a:schemeClr val="tx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ru-RU" sz="1600" i="0">
                                                <a:solidFill>
                                                  <a:schemeClr val="tx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d>
                                          <m:dPr>
                                            <m:ctrlPr>
                                              <a:rPr lang="ru-RU" sz="1600" i="1">
                                                <a:solidFill>
                                                  <a:schemeClr val="tx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1600" i="1">
                                                    <a:solidFill>
                                                      <a:schemeClr val="tx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1600" i="1">
                                                    <a:solidFill>
                                                      <a:schemeClr val="tx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1600" i="1">
                                                    <a:solidFill>
                                                      <a:schemeClr val="tx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ru-RU" sz="1600" i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</m:oMath>
                    </m:oMathPara>
                  </a14:m>
                  <a:endParaRPr lang="ru-RU" sz="1600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CE6DE36-A4DE-BC98-89F1-700277514B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8626" y="1945110"/>
                  <a:ext cx="5631724" cy="6533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Google Shape;361;p42">
              <a:extLst>
                <a:ext uri="{FF2B5EF4-FFF2-40B4-BE49-F238E27FC236}">
                  <a16:creationId xmlns:a16="http://schemas.microsoft.com/office/drawing/2014/main" id="{BED5E7BC-97F0-86A5-2969-BB9FB388C049}"/>
                </a:ext>
              </a:extLst>
            </p:cNvPr>
            <p:cNvSpPr txBox="1">
              <a:spLocks/>
            </p:cNvSpPr>
            <p:nvPr/>
          </p:nvSpPr>
          <p:spPr>
            <a:xfrm>
              <a:off x="7148462" y="2134915"/>
              <a:ext cx="446912" cy="27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48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</a:rPr>
                <a:t>(</a:t>
              </a:r>
              <a:r>
                <a:rPr lang="ru-RU" sz="1400" dirty="0">
                  <a:solidFill>
                    <a:schemeClr val="tx1">
                      <a:lumMod val="50000"/>
                    </a:schemeClr>
                  </a:solidFill>
                </a:rPr>
                <a:t>7</a:t>
              </a:r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</a:rPr>
                <a:t>)</a:t>
              </a:r>
              <a:endParaRPr lang="ru-RU" sz="1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4" name="Google Shape;244;p35">
              <a:extLst>
                <a:ext uri="{FF2B5EF4-FFF2-40B4-BE49-F238E27FC236}">
                  <a16:creationId xmlns:a16="http://schemas.microsoft.com/office/drawing/2014/main" id="{AFDDD46C-7A0A-3BC3-D67E-3679762FD9B0}"/>
                </a:ext>
              </a:extLst>
            </p:cNvPr>
            <p:cNvSpPr/>
            <p:nvPr/>
          </p:nvSpPr>
          <p:spPr>
            <a:xfrm>
              <a:off x="1561200" y="1891703"/>
              <a:ext cx="6021600" cy="760134"/>
            </a:xfrm>
            <a:prstGeom prst="roundRect">
              <a:avLst>
                <a:gd name="adj" fmla="val 36055"/>
              </a:avLst>
            </a:prstGeom>
            <a:noFill/>
            <a:ln w="38100" cap="flat" cmpd="sng">
              <a:solidFill>
                <a:srgbClr val="3B9FFF">
                  <a:alpha val="50196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238;p35">
                <a:extLst>
                  <a:ext uri="{FF2B5EF4-FFF2-40B4-BE49-F238E27FC236}">
                    <a16:creationId xmlns:a16="http://schemas.microsoft.com/office/drawing/2014/main" id="{89C795D3-9504-4EE5-9B33-698A78657B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592" y="946739"/>
                <a:ext cx="8307278" cy="6533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0" indent="0" algn="l"/>
                <a:r>
                  <a:rPr lang="ru-RU" sz="1500" dirty="0">
                    <a:solidFill>
                      <a:schemeClr val="tx1">
                        <a:lumMod val="50000"/>
                      </a:schemeClr>
                    </a:solidFill>
                    <a:latin typeface="Lexend Deca" panose="020B0604020202020204" charset="0"/>
                    <a:cs typeface="Lexend Deca" panose="020B0604020202020204" charset="0"/>
                  </a:rPr>
                  <a:t>Под метрикой Хаусдорфа понимается перпендикуляр, проведенный между двумя кривыми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ru-RU" sz="15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5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5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ru-RU" sz="15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5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Lexend Deca" panose="020B0604020202020204" charset="0"/>
                    <a:ea typeface="Times New Roman" panose="02020603050405020304" pitchFamily="18" charset="0"/>
                    <a:cs typeface="Lexend Deca" panose="020B060402020202020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ru-RU" sz="15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15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5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ru-RU" sz="15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5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Lexend Deca" panose="020B0604020202020204" charset="0"/>
                    <a:ea typeface="Times New Roman" panose="02020603050405020304" pitchFamily="18" charset="0"/>
                    <a:cs typeface="Lexend Deca" panose="020B0604020202020204" charset="0"/>
                  </a:rPr>
                  <a:t>,</a:t>
                </a:r>
                <a:r>
                  <a:rPr lang="ru-RU" sz="1500" dirty="0">
                    <a:solidFill>
                      <a:schemeClr val="tx1">
                        <a:lumMod val="50000"/>
                      </a:schemeClr>
                    </a:solidFill>
                    <a:latin typeface="Lexend Deca" panose="020B0604020202020204" charset="0"/>
                    <a:cs typeface="Lexend Deca" panose="020B0604020202020204" charset="0"/>
                  </a:rPr>
                  <a:t>который рассчитывается следующим образом:</a:t>
                </a:r>
              </a:p>
            </p:txBody>
          </p:sp>
        </mc:Choice>
        <mc:Fallback xmlns="">
          <p:sp>
            <p:nvSpPr>
              <p:cNvPr id="28" name="Google Shape;238;p35">
                <a:extLst>
                  <a:ext uri="{FF2B5EF4-FFF2-40B4-BE49-F238E27FC236}">
                    <a16:creationId xmlns:a16="http://schemas.microsoft.com/office/drawing/2014/main" id="{89C795D3-9504-4EE5-9B33-698A78657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92" y="946739"/>
                <a:ext cx="8307278" cy="653321"/>
              </a:xfrm>
              <a:prstGeom prst="rect">
                <a:avLst/>
              </a:prstGeom>
              <a:blipFill>
                <a:blip r:embed="rId6"/>
                <a:stretch>
                  <a:fillRect l="-293" r="-880" b="-28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C049CCD-1D8A-3875-829B-40EF5EB3F694}"/>
              </a:ext>
            </a:extLst>
          </p:cNvPr>
          <p:cNvGrpSpPr/>
          <p:nvPr/>
        </p:nvGrpSpPr>
        <p:grpSpPr>
          <a:xfrm>
            <a:off x="1671643" y="1600060"/>
            <a:ext cx="5797551" cy="596174"/>
            <a:chOff x="1569441" y="1976218"/>
            <a:chExt cx="6029791" cy="5961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3FCB7EF-0469-F168-D7B6-F079E5125B7D}"/>
                    </a:ext>
                  </a:extLst>
                </p:cNvPr>
                <p:cNvSpPr txBox="1"/>
                <p:nvPr/>
              </p:nvSpPr>
              <p:spPr>
                <a:xfrm>
                  <a:off x="1569441" y="2082809"/>
                  <a:ext cx="5674876" cy="3702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ru-RU" sz="1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d>
                          <m:dPr>
                            <m:ctrlP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ru-RU" sz="1800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3FCB7EF-0469-F168-D7B6-F079E5125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9441" y="2082809"/>
                  <a:ext cx="5674876" cy="37029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Google Shape;361;p42">
              <a:extLst>
                <a:ext uri="{FF2B5EF4-FFF2-40B4-BE49-F238E27FC236}">
                  <a16:creationId xmlns:a16="http://schemas.microsoft.com/office/drawing/2014/main" id="{3ACD51F7-825D-52DE-0C52-F396F06A90D3}"/>
                </a:ext>
              </a:extLst>
            </p:cNvPr>
            <p:cNvSpPr txBox="1">
              <a:spLocks/>
            </p:cNvSpPr>
            <p:nvPr/>
          </p:nvSpPr>
          <p:spPr>
            <a:xfrm>
              <a:off x="7130416" y="2131101"/>
              <a:ext cx="446912" cy="27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48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</a:rPr>
                <a:t>(</a:t>
              </a:r>
              <a:r>
                <a:rPr lang="ru-RU" sz="1400" dirty="0">
                  <a:solidFill>
                    <a:schemeClr val="tx1">
                      <a:lumMod val="50000"/>
                    </a:schemeClr>
                  </a:solidFill>
                </a:rPr>
                <a:t>6</a:t>
              </a:r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</a:rPr>
                <a:t>)</a:t>
              </a:r>
              <a:endParaRPr lang="ru-RU" sz="1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60" name="Google Shape;244;p35">
              <a:extLst>
                <a:ext uri="{FF2B5EF4-FFF2-40B4-BE49-F238E27FC236}">
                  <a16:creationId xmlns:a16="http://schemas.microsoft.com/office/drawing/2014/main" id="{837AC2D0-650C-022E-D7CF-A9D7A25EEBC8}"/>
                </a:ext>
              </a:extLst>
            </p:cNvPr>
            <p:cNvSpPr/>
            <p:nvPr/>
          </p:nvSpPr>
          <p:spPr>
            <a:xfrm>
              <a:off x="1577632" y="1976218"/>
              <a:ext cx="6021600" cy="596174"/>
            </a:xfrm>
            <a:prstGeom prst="roundRect">
              <a:avLst>
                <a:gd name="adj" fmla="val 36055"/>
              </a:avLst>
            </a:prstGeom>
            <a:noFill/>
            <a:ln w="38100" cap="flat" cmpd="sng">
              <a:solidFill>
                <a:srgbClr val="3B9FFF">
                  <a:alpha val="50196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Google Shape;238;p35">
                <a:extLst>
                  <a:ext uri="{FF2B5EF4-FFF2-40B4-BE49-F238E27FC236}">
                    <a16:creationId xmlns:a16="http://schemas.microsoft.com/office/drawing/2014/main" id="{7E16FA3B-8EFC-51E2-5E46-172D28C34B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5490" y="2258183"/>
                <a:ext cx="5803704" cy="4587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0" indent="0" algn="l"/>
                <a:r>
                  <a:rPr lang="ru-RU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Lexend Deca" panose="020B0604020202020204" charset="0"/>
                    <a:ea typeface="Calibri" panose="020F0502020204030204" pitchFamily="34" charset="0"/>
                    <a:cs typeface="Lexend Deca" panose="020B0604020202020204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𝐻</m:t>
                    </m:r>
                    <m:d>
                      <m:dPr>
                        <m:ctrlPr>
                          <a:rPr lang="ru-RU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ru-RU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ru-RU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  <m:r>
                          <a:rPr lang="ru-RU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ru-RU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ru-RU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Lexend Deca" panose="020B0604020202020204" charset="0"/>
                    <a:ea typeface="Times New Roman" panose="02020603050405020304" pitchFamily="18" charset="0"/>
                    <a:cs typeface="Lexend Deca" panose="020B0604020202020204" charset="0"/>
                  </a:rPr>
                  <a:t> </a:t>
                </a:r>
                <a:r>
                  <a:rPr lang="ru-RU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Lexend Deca" panose="020B0604020202020204" charset="0"/>
                    <a:ea typeface="Calibri" panose="020F0502020204030204" pitchFamily="34" charset="0"/>
                    <a:cs typeface="Lexend Deca" panose="020B0604020202020204" charset="0"/>
                  </a:rPr>
                  <a:t>– перпендикуляр между кривой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𝐶</m:t>
                        </m:r>
                      </m:e>
                      <m:sub>
                        <m:r>
                          <a:rPr lang="ru-RU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u-RU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𝑢</m:t>
                        </m:r>
                      </m:e>
                    </m:d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Lexend Deca" panose="020B0604020202020204" charset="0"/>
                    <a:ea typeface="Times New Roman" panose="02020603050405020304" pitchFamily="18" charset="0"/>
                    <a:cs typeface="Lexend Deca" panose="020B060402020202020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𝐶</m:t>
                        </m:r>
                      </m:e>
                      <m:sub>
                        <m:r>
                          <a:rPr lang="ru-RU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ru-RU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ru-RU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Lexend Deca" panose="020B0604020202020204" charset="0"/>
                    <a:ea typeface="Times New Roman" panose="02020603050405020304" pitchFamily="18" charset="0"/>
                    <a:cs typeface="Lexend Deca" panose="020B0604020202020204" charset="0"/>
                  </a:rPr>
                  <a:t> с наибольшей длиной.</a:t>
                </a:r>
                <a:endParaRPr lang="ru-RU" sz="1400" dirty="0">
                  <a:solidFill>
                    <a:schemeClr val="tx1">
                      <a:lumMod val="50000"/>
                    </a:schemeClr>
                  </a:solidFill>
                  <a:effectLst/>
                  <a:latin typeface="Lexend Deca" panose="020B0604020202020204" charset="0"/>
                  <a:ea typeface="Calibri" panose="020F0502020204030204" pitchFamily="34" charset="0"/>
                  <a:cs typeface="Lexend Deca" panose="020B0604020202020204" charset="0"/>
                </a:endParaRPr>
              </a:p>
            </p:txBody>
          </p:sp>
        </mc:Choice>
        <mc:Fallback xmlns="">
          <p:sp>
            <p:nvSpPr>
              <p:cNvPr id="161" name="Google Shape;238;p35">
                <a:extLst>
                  <a:ext uri="{FF2B5EF4-FFF2-40B4-BE49-F238E27FC236}">
                    <a16:creationId xmlns:a16="http://schemas.microsoft.com/office/drawing/2014/main" id="{7E16FA3B-8EFC-51E2-5E46-172D28C34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490" y="2258183"/>
                <a:ext cx="5803704" cy="458725"/>
              </a:xfrm>
              <a:prstGeom prst="rect">
                <a:avLst/>
              </a:prstGeom>
              <a:blipFill>
                <a:blip r:embed="rId8"/>
                <a:stretch>
                  <a:fillRect l="-315" t="-9211" b="-184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Google Shape;238;p35">
                <a:extLst>
                  <a:ext uri="{FF2B5EF4-FFF2-40B4-BE49-F238E27FC236}">
                    <a16:creationId xmlns:a16="http://schemas.microsoft.com/office/drawing/2014/main" id="{40B3248F-261F-CE29-D805-2316CB694E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7046" y="4237438"/>
                <a:ext cx="5768615" cy="4788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0" indent="0" algn="l"/>
                <a:r>
                  <a:rPr lang="ru-RU" sz="1400" dirty="0">
                    <a:solidFill>
                      <a:schemeClr val="tx1">
                        <a:lumMod val="50000"/>
                      </a:schemeClr>
                    </a:solidFill>
                    <a:latin typeface="Lexend Deca" panose="020B0604020202020204" charset="0"/>
                    <a:ea typeface="Calibri" panose="020F0502020204030204" pitchFamily="34" charset="0"/>
                    <a:cs typeface="Lexend Deca" panose="020B0604020202020204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400" dirty="0">
                    <a:solidFill>
                      <a:schemeClr val="tx1">
                        <a:lumMod val="50000"/>
                      </a:schemeClr>
                    </a:solidFill>
                    <a:latin typeface="Lexend Deca" panose="020B0604020202020204" charset="0"/>
                    <a:ea typeface="Calibri" panose="020F0502020204030204" pitchFamily="34" charset="0"/>
                    <a:cs typeface="Lexend Deca" panose="020B0604020202020204" charset="0"/>
                  </a:rPr>
                  <a:t> – параметрическая переменная</a:t>
                </a: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Lexend Deca" panose="020B0604020202020204" charset="0"/>
                    <a:ea typeface="Calibri" panose="020F0502020204030204" pitchFamily="34" charset="0"/>
                    <a:cs typeface="Lexend Deca" panose="020B0604020202020204" charset="0"/>
                  </a:rPr>
                  <a:t>;</a:t>
                </a:r>
                <a:endParaRPr lang="ru-RU" sz="1400" dirty="0">
                  <a:solidFill>
                    <a:schemeClr val="tx1">
                      <a:lumMod val="50000"/>
                    </a:schemeClr>
                  </a:solidFill>
                  <a:latin typeface="Lexend Deca" panose="020B0604020202020204" charset="0"/>
                  <a:ea typeface="Calibri" panose="020F0502020204030204" pitchFamily="34" charset="0"/>
                  <a:cs typeface="Lexend Deca" panose="020B0604020202020204" charset="0"/>
                </a:endParaRPr>
              </a:p>
              <a:p>
                <a:pPr marL="0" indent="0" algn="l"/>
                <a14:m>
                  <m:oMath xmlns:m="http://schemas.openxmlformats.org/officeDocument/2006/math">
                    <m:r>
                      <a:rPr lang="ru-RU" sz="14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sz="1400" dirty="0">
                    <a:solidFill>
                      <a:schemeClr val="tx1">
                        <a:lumMod val="50000"/>
                      </a:schemeClr>
                    </a:solidFill>
                    <a:latin typeface="Lexend Deca" panose="020B0604020202020204" charset="0"/>
                    <a:ea typeface="Calibri" panose="020F0502020204030204" pitchFamily="34" charset="0"/>
                    <a:cs typeface="Lexend Deca" panose="020B0604020202020204" charset="0"/>
                  </a:rPr>
                  <a:t> – коэффициент, регулирующий шаг до следующей точки.</a:t>
                </a:r>
                <a:endParaRPr lang="ru-RU" sz="1400" dirty="0">
                  <a:solidFill>
                    <a:schemeClr val="tx1">
                      <a:lumMod val="50000"/>
                    </a:schemeClr>
                  </a:solidFill>
                  <a:effectLst/>
                  <a:latin typeface="Lexend Deca" panose="020B0604020202020204" charset="0"/>
                  <a:ea typeface="Calibri" panose="020F0502020204030204" pitchFamily="34" charset="0"/>
                  <a:cs typeface="Lexend Deca" panose="020B0604020202020204" charset="0"/>
                </a:endParaRPr>
              </a:p>
            </p:txBody>
          </p:sp>
        </mc:Choice>
        <mc:Fallback xmlns="">
          <p:sp>
            <p:nvSpPr>
              <p:cNvPr id="162" name="Google Shape;238;p35">
                <a:extLst>
                  <a:ext uri="{FF2B5EF4-FFF2-40B4-BE49-F238E27FC236}">
                    <a16:creationId xmlns:a16="http://schemas.microsoft.com/office/drawing/2014/main" id="{40B3248F-261F-CE29-D805-2316CB694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046" y="4237438"/>
                <a:ext cx="5768615" cy="478802"/>
              </a:xfrm>
              <a:prstGeom prst="rect">
                <a:avLst/>
              </a:prstGeom>
              <a:blipFill>
                <a:blip r:embed="rId9"/>
                <a:stretch>
                  <a:fillRect l="-317" t="-7595" b="-151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04865263-2124-5D72-A9F0-C26D7C61F38D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11</a:t>
            </a:fld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196778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8C21D85D-34DB-8D5D-7056-25788B6C2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61;p42">
            <a:extLst>
              <a:ext uri="{FF2B5EF4-FFF2-40B4-BE49-F238E27FC236}">
                <a16:creationId xmlns:a16="http://schemas.microsoft.com/office/drawing/2014/main" id="{DB519DED-E550-4044-809F-F823C2D731E2}"/>
              </a:ext>
            </a:extLst>
          </p:cNvPr>
          <p:cNvSpPr txBox="1">
            <a:spLocks/>
          </p:cNvSpPr>
          <p:nvPr/>
        </p:nvSpPr>
        <p:spPr>
          <a:xfrm>
            <a:off x="2487218" y="261120"/>
            <a:ext cx="416956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5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tx1">
                    <a:lumMod val="50000"/>
                  </a:schemeClr>
                </a:solidFill>
              </a:rPr>
              <a:t>Метрика Хаусдорфа</a:t>
            </a:r>
            <a:endParaRPr lang="en-US" sz="32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7DEC63-0AB7-244A-DB81-BF6EA02F55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" t="8176" r="1752" b="4931"/>
          <a:stretch/>
        </p:blipFill>
        <p:spPr bwMode="auto">
          <a:xfrm>
            <a:off x="616063" y="1102918"/>
            <a:ext cx="3588366" cy="32517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13113CF-4933-36F3-2CA7-15DF006ED9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3" t="7165" r="1349" b="4570"/>
          <a:stretch/>
        </p:blipFill>
        <p:spPr bwMode="auto">
          <a:xfrm>
            <a:off x="4892852" y="1102919"/>
            <a:ext cx="3351459" cy="32517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Google Shape;198;p32">
            <a:extLst>
              <a:ext uri="{FF2B5EF4-FFF2-40B4-BE49-F238E27FC236}">
                <a16:creationId xmlns:a16="http://schemas.microsoft.com/office/drawing/2014/main" id="{0D2B9E10-90BD-E386-86A8-B9728773D5F1}"/>
              </a:ext>
            </a:extLst>
          </p:cNvPr>
          <p:cNvSpPr/>
          <p:nvPr/>
        </p:nvSpPr>
        <p:spPr>
          <a:xfrm>
            <a:off x="616062" y="1102918"/>
            <a:ext cx="3588367" cy="3251762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1F21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Google Shape;198;p32">
            <a:extLst>
              <a:ext uri="{FF2B5EF4-FFF2-40B4-BE49-F238E27FC236}">
                <a16:creationId xmlns:a16="http://schemas.microsoft.com/office/drawing/2014/main" id="{1A1E1B20-26BC-986F-6D1F-FFA4EDD899D4}"/>
              </a:ext>
            </a:extLst>
          </p:cNvPr>
          <p:cNvSpPr/>
          <p:nvPr/>
        </p:nvSpPr>
        <p:spPr>
          <a:xfrm>
            <a:off x="4892852" y="1102918"/>
            <a:ext cx="3351460" cy="3251761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1F21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Google Shape;238;p35">
            <a:extLst>
              <a:ext uri="{FF2B5EF4-FFF2-40B4-BE49-F238E27FC236}">
                <a16:creationId xmlns:a16="http://schemas.microsoft.com/office/drawing/2014/main" id="{88CCBAC5-4651-50D4-3BA7-8B1FF1090C28}"/>
              </a:ext>
            </a:extLst>
          </p:cNvPr>
          <p:cNvSpPr txBox="1">
            <a:spLocks/>
          </p:cNvSpPr>
          <p:nvPr/>
        </p:nvSpPr>
        <p:spPr>
          <a:xfrm>
            <a:off x="4848915" y="4377096"/>
            <a:ext cx="3439332" cy="31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ru-RU" sz="1500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Метрика Хаусдорфа между кривыми</a:t>
            </a:r>
          </a:p>
        </p:txBody>
      </p:sp>
      <p:sp>
        <p:nvSpPr>
          <p:cNvPr id="14" name="Google Shape;238;p35">
            <a:extLst>
              <a:ext uri="{FF2B5EF4-FFF2-40B4-BE49-F238E27FC236}">
                <a16:creationId xmlns:a16="http://schemas.microsoft.com/office/drawing/2014/main" id="{6AA6C63B-00C9-00D1-E19A-0C268A210E46}"/>
              </a:ext>
            </a:extLst>
          </p:cNvPr>
          <p:cNvSpPr txBox="1">
            <a:spLocks/>
          </p:cNvSpPr>
          <p:nvPr/>
        </p:nvSpPr>
        <p:spPr>
          <a:xfrm>
            <a:off x="616061" y="4382025"/>
            <a:ext cx="3588368" cy="46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ru-RU" sz="1500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Кратчайшие расстояния от точки до спанов кривой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F7941786-5AE6-35AD-1594-77B54394E327}"/>
              </a:ext>
            </a:extLst>
          </p:cNvPr>
          <p:cNvGrpSpPr/>
          <p:nvPr/>
        </p:nvGrpSpPr>
        <p:grpSpPr>
          <a:xfrm>
            <a:off x="2909992" y="807870"/>
            <a:ext cx="3314700" cy="271109"/>
            <a:chOff x="2050256" y="941294"/>
            <a:chExt cx="5093494" cy="0"/>
          </a:xfrm>
        </p:grpSpPr>
        <p:cxnSp>
          <p:nvCxnSpPr>
            <p:cNvPr id="18" name="Google Shape;258;p35">
              <a:extLst>
                <a:ext uri="{FF2B5EF4-FFF2-40B4-BE49-F238E27FC236}">
                  <a16:creationId xmlns:a16="http://schemas.microsoft.com/office/drawing/2014/main" id="{CB619FB5-6F8A-2E36-5323-F48074E29BE1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45;p28">
              <a:extLst>
                <a:ext uri="{FF2B5EF4-FFF2-40B4-BE49-F238E27FC236}">
                  <a16:creationId xmlns:a16="http://schemas.microsoft.com/office/drawing/2014/main" id="{96ED46DA-7F50-10F9-C4E2-BC5C1DE98E8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E75321C-6BC7-BA04-075D-0856F2FF5AC9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12</a:t>
            </a:fld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757956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C980443-331C-DE60-F426-ECF2B14FB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27C1DCD9-4FE6-82E7-4594-E39FF3864D0E}"/>
              </a:ext>
            </a:extLst>
          </p:cNvPr>
          <p:cNvGrpSpPr/>
          <p:nvPr/>
        </p:nvGrpSpPr>
        <p:grpSpPr>
          <a:xfrm>
            <a:off x="3916277" y="801520"/>
            <a:ext cx="1310062" cy="221332"/>
            <a:chOff x="2050256" y="941294"/>
            <a:chExt cx="5093494" cy="0"/>
          </a:xfrm>
        </p:grpSpPr>
        <p:cxnSp>
          <p:nvCxnSpPr>
            <p:cNvPr id="6" name="Google Shape;258;p35">
              <a:extLst>
                <a:ext uri="{FF2B5EF4-FFF2-40B4-BE49-F238E27FC236}">
                  <a16:creationId xmlns:a16="http://schemas.microsoft.com/office/drawing/2014/main" id="{185E6472-DC92-4E74-E066-157B476F64F5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45;p28">
              <a:extLst>
                <a:ext uri="{FF2B5EF4-FFF2-40B4-BE49-F238E27FC236}">
                  <a16:creationId xmlns:a16="http://schemas.microsoft.com/office/drawing/2014/main" id="{48075025-6472-41DC-1350-F960F577FDFA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Google Shape;238;p35">
            <a:extLst>
              <a:ext uri="{FF2B5EF4-FFF2-40B4-BE49-F238E27FC236}">
                <a16:creationId xmlns:a16="http://schemas.microsoft.com/office/drawing/2014/main" id="{6DC0940A-549A-EA0E-E55C-C07D86940CA1}"/>
              </a:ext>
            </a:extLst>
          </p:cNvPr>
          <p:cNvSpPr txBox="1">
            <a:spLocks/>
          </p:cNvSpPr>
          <p:nvPr/>
        </p:nvSpPr>
        <p:spPr>
          <a:xfrm>
            <a:off x="410816" y="1022852"/>
            <a:ext cx="8320984" cy="52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just"/>
            <a:r>
              <a:rPr lang="ru-RU" sz="1600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Кривизна определяет степень отклонения от прямой линии и рассчитывается по следующей формуле: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55AC0DE-F760-B7FA-E16E-D024F34EA5C4}"/>
              </a:ext>
            </a:extLst>
          </p:cNvPr>
          <p:cNvGrpSpPr/>
          <p:nvPr/>
        </p:nvGrpSpPr>
        <p:grpSpPr>
          <a:xfrm>
            <a:off x="271808" y="1784567"/>
            <a:ext cx="4624734" cy="833209"/>
            <a:chOff x="2736757" y="1953585"/>
            <a:chExt cx="5341420" cy="858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889CDA3-F605-AA8C-0CB2-0BFEC01E5FA1}"/>
                    </a:ext>
                  </a:extLst>
                </p:cNvPr>
                <p:cNvSpPr txBox="1"/>
                <p:nvPr/>
              </p:nvSpPr>
              <p:spPr>
                <a:xfrm>
                  <a:off x="2792446" y="1988984"/>
                  <a:ext cx="4740028" cy="7878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ru-RU" sz="160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ru-RU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ru-RU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160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600" i="1">
                                            <a:solidFill>
                                              <a:schemeClr val="tx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ru-RU" sz="1600" i="1">
                                            <a:solidFill>
                                              <a:schemeClr val="tx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′′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ru-RU" sz="1600" i="1">
                                            <a:solidFill>
                                              <a:schemeClr val="tx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ru-RU" sz="16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𝑑𝑢</m:t>
                            </m:r>
                          </m:e>
                        </m:nary>
                        <m:r>
                          <a:rPr lang="ru-RU" sz="1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sz="160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ru-RU" sz="16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600" i="1">
                                            <a:solidFill>
                                              <a:schemeClr val="tx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ru-RU" sz="1600" i="1">
                                            <a:solidFill>
                                              <a:schemeClr val="tx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′′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ru-RU" sz="1600" i="1">
                                            <a:solidFill>
                                              <a:schemeClr val="tx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sz="1600" i="1">
                                                <a:solidFill>
                                                  <a:schemeClr val="tx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tx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ru-RU" sz="1600" i="1">
                                                <a:solidFill>
                                                  <a:schemeClr val="tx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sz="160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f>
                              <m:fPr>
                                <m:ctrlPr>
                                  <a:rPr lang="ru-RU" sz="160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𝑛𝑢𝑚𝑃𝑜𝑖𝑛𝑡𝑠</m:t>
                                </m:r>
                              </m:den>
                            </m:f>
                          </m:e>
                        </m:nary>
                      </m:oMath>
                    </m:oMathPara>
                  </a14:m>
                  <a:endParaRPr lang="ru-RU" sz="2000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889CDA3-F605-AA8C-0CB2-0BFEC01E5F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446" y="1988984"/>
                  <a:ext cx="4740028" cy="78784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Google Shape;361;p42">
              <a:extLst>
                <a:ext uri="{FF2B5EF4-FFF2-40B4-BE49-F238E27FC236}">
                  <a16:creationId xmlns:a16="http://schemas.microsoft.com/office/drawing/2014/main" id="{7B5175F1-5D52-B265-60A9-8D7A5A13D5B9}"/>
                </a:ext>
              </a:extLst>
            </p:cNvPr>
            <p:cNvSpPr txBox="1">
              <a:spLocks/>
            </p:cNvSpPr>
            <p:nvPr/>
          </p:nvSpPr>
          <p:spPr>
            <a:xfrm>
              <a:off x="7503373" y="2246053"/>
              <a:ext cx="530060" cy="27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48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</a:rPr>
                <a:t>(</a:t>
              </a:r>
              <a:r>
                <a:rPr lang="ru-RU" sz="1400" dirty="0">
                  <a:solidFill>
                    <a:schemeClr val="tx1">
                      <a:lumMod val="50000"/>
                    </a:schemeClr>
                  </a:solidFill>
                </a:rPr>
                <a:t>8</a:t>
              </a:r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</a:rPr>
                <a:t>)</a:t>
              </a:r>
              <a:endParaRPr lang="ru-RU" sz="1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4" name="Google Shape;244;p35">
              <a:extLst>
                <a:ext uri="{FF2B5EF4-FFF2-40B4-BE49-F238E27FC236}">
                  <a16:creationId xmlns:a16="http://schemas.microsoft.com/office/drawing/2014/main" id="{CA27489B-0310-7470-BB74-A472A4E01FB0}"/>
                </a:ext>
              </a:extLst>
            </p:cNvPr>
            <p:cNvSpPr/>
            <p:nvPr/>
          </p:nvSpPr>
          <p:spPr>
            <a:xfrm>
              <a:off x="2736757" y="1953585"/>
              <a:ext cx="5341420" cy="858651"/>
            </a:xfrm>
            <a:prstGeom prst="roundRect">
              <a:avLst>
                <a:gd name="adj" fmla="val 36055"/>
              </a:avLst>
            </a:prstGeom>
            <a:noFill/>
            <a:ln w="38100" cap="flat" cmpd="sng">
              <a:solidFill>
                <a:srgbClr val="3B9FFF">
                  <a:alpha val="50196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238;p35">
                <a:extLst>
                  <a:ext uri="{FF2B5EF4-FFF2-40B4-BE49-F238E27FC236}">
                    <a16:creationId xmlns:a16="http://schemas.microsoft.com/office/drawing/2014/main" id="{97B4884D-FC57-F4E0-765B-50E5D628D1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1673" y="1642230"/>
                <a:ext cx="3782302" cy="11057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0" indent="0" algn="just"/>
                <a:r>
                  <a:rPr lang="ru-RU" sz="1400" dirty="0">
                    <a:solidFill>
                      <a:schemeClr val="tx1">
                        <a:lumMod val="50000"/>
                      </a:schemeClr>
                    </a:solidFill>
                  </a:rPr>
                  <a:t>где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ru-RU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ru-RU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ru-RU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400" dirty="0">
                    <a:solidFill>
                      <a:schemeClr val="tx1">
                        <a:lumMod val="50000"/>
                      </a:schemeClr>
                    </a:solidFill>
                  </a:rPr>
                  <a:t> – вторая производная </a:t>
                </a: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</a:rPr>
                  <a:t>NURBS;</a:t>
                </a:r>
              </a:p>
              <a:p>
                <a:pPr marL="0" indent="0" algn="just"/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𝑛𝑢𝑚𝑃𝑜𝑖𝑛𝑡</m:t>
                    </m:r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u-RU" sz="1400" dirty="0">
                    <a:solidFill>
                      <a:schemeClr val="tx1">
                        <a:lumMod val="50000"/>
                      </a:schemeClr>
                    </a:solidFill>
                  </a:rPr>
                  <a:t> – количество точек построения </a:t>
                </a: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</a:rPr>
                  <a:t>NURBS</a:t>
                </a:r>
                <a:r>
                  <a:rPr lang="ru-RU" sz="1400" dirty="0">
                    <a:solidFill>
                      <a:schemeClr val="tx1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" name="Google Shape;238;p35">
                <a:extLst>
                  <a:ext uri="{FF2B5EF4-FFF2-40B4-BE49-F238E27FC236}">
                    <a16:creationId xmlns:a16="http://schemas.microsoft.com/office/drawing/2014/main" id="{97B4884D-FC57-F4E0-765B-50E5D628D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673" y="1642230"/>
                <a:ext cx="3782302" cy="1105734"/>
              </a:xfrm>
              <a:prstGeom prst="rect">
                <a:avLst/>
              </a:prstGeom>
              <a:blipFill>
                <a:blip r:embed="rId5"/>
                <a:stretch>
                  <a:fillRect l="-483" r="-3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6D9C6D4-3EB3-B14B-84D4-E906E8A2EA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57" t="31854" r="4997" b="25242"/>
          <a:stretch/>
        </p:blipFill>
        <p:spPr bwMode="auto">
          <a:xfrm>
            <a:off x="943219" y="2854843"/>
            <a:ext cx="3149390" cy="1706565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A51355D-D15C-EECA-B9B7-56B7087DEE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08" t="31287" r="5018" b="25687"/>
          <a:stretch/>
        </p:blipFill>
        <p:spPr bwMode="auto">
          <a:xfrm>
            <a:off x="4955583" y="2854843"/>
            <a:ext cx="3245198" cy="1706565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Google Shape;238;p35">
            <a:extLst>
              <a:ext uri="{FF2B5EF4-FFF2-40B4-BE49-F238E27FC236}">
                <a16:creationId xmlns:a16="http://schemas.microsoft.com/office/drawing/2014/main" id="{40307563-024E-B5E0-9F34-6D54276CE821}"/>
              </a:ext>
            </a:extLst>
          </p:cNvPr>
          <p:cNvSpPr txBox="1">
            <a:spLocks/>
          </p:cNvSpPr>
          <p:nvPr/>
        </p:nvSpPr>
        <p:spPr>
          <a:xfrm>
            <a:off x="5362189" y="4561213"/>
            <a:ext cx="2578101" cy="28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NURBS 2-</a:t>
            </a:r>
            <a:r>
              <a:rPr lang="ru-RU" sz="1600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й степени </a:t>
            </a:r>
          </a:p>
        </p:txBody>
      </p:sp>
      <p:sp>
        <p:nvSpPr>
          <p:cNvPr id="20" name="Google Shape;238;p35">
            <a:extLst>
              <a:ext uri="{FF2B5EF4-FFF2-40B4-BE49-F238E27FC236}">
                <a16:creationId xmlns:a16="http://schemas.microsoft.com/office/drawing/2014/main" id="{64D481BF-AE62-BCBD-C7CA-3ACA0F8740BC}"/>
              </a:ext>
            </a:extLst>
          </p:cNvPr>
          <p:cNvSpPr txBox="1">
            <a:spLocks/>
          </p:cNvSpPr>
          <p:nvPr/>
        </p:nvSpPr>
        <p:spPr>
          <a:xfrm>
            <a:off x="1203710" y="4561212"/>
            <a:ext cx="2578101" cy="28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NURBS </a:t>
            </a:r>
            <a:r>
              <a:rPr lang="ru-RU" sz="1600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3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-</a:t>
            </a:r>
            <a:r>
              <a:rPr lang="ru-RU" sz="1600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й степени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E3BA012-62C3-53F6-0937-C7C6B6F4DBEB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13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Google Shape;361;p42">
            <a:extLst>
              <a:ext uri="{FF2B5EF4-FFF2-40B4-BE49-F238E27FC236}">
                <a16:creationId xmlns:a16="http://schemas.microsoft.com/office/drawing/2014/main" id="{DB519DED-E550-4044-809F-F823C2D731E2}"/>
              </a:ext>
            </a:extLst>
          </p:cNvPr>
          <p:cNvSpPr txBox="1">
            <a:spLocks/>
          </p:cNvSpPr>
          <p:nvPr/>
        </p:nvSpPr>
        <p:spPr>
          <a:xfrm>
            <a:off x="2487218" y="261120"/>
            <a:ext cx="416956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5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tx1">
                    <a:lumMod val="50000"/>
                  </a:schemeClr>
                </a:solidFill>
              </a:rPr>
              <a:t>Кривизна</a:t>
            </a:r>
            <a:endParaRPr lang="en-US" sz="32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926211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52B815AE-ECEB-917A-4E52-12AE64009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A38B44F-D1FD-C2CB-6A72-E27716C06F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1" t="10588" r="2907" b="1830"/>
          <a:stretch/>
        </p:blipFill>
        <p:spPr>
          <a:xfrm>
            <a:off x="4894173" y="972351"/>
            <a:ext cx="3805132" cy="3732706"/>
          </a:xfrm>
          <a:prstGeom prst="rect">
            <a:avLst/>
          </a:prstGeom>
        </p:spPr>
      </p:pic>
      <p:sp>
        <p:nvSpPr>
          <p:cNvPr id="11" name="Google Shape;361;p42">
            <a:extLst>
              <a:ext uri="{FF2B5EF4-FFF2-40B4-BE49-F238E27FC236}">
                <a16:creationId xmlns:a16="http://schemas.microsoft.com/office/drawing/2014/main" id="{DB519DED-E550-4044-809F-F823C2D731E2}"/>
              </a:ext>
            </a:extLst>
          </p:cNvPr>
          <p:cNvSpPr txBox="1">
            <a:spLocks/>
          </p:cNvSpPr>
          <p:nvPr/>
        </p:nvSpPr>
        <p:spPr>
          <a:xfrm>
            <a:off x="2107209" y="262540"/>
            <a:ext cx="492958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5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tx1">
                    <a:lumMod val="50000"/>
                  </a:schemeClr>
                </a:solidFill>
              </a:rPr>
              <a:t>Квадратичная разность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27C1DCD9-4FE6-82E7-4594-E39FF3864D0E}"/>
              </a:ext>
            </a:extLst>
          </p:cNvPr>
          <p:cNvGrpSpPr/>
          <p:nvPr/>
        </p:nvGrpSpPr>
        <p:grpSpPr>
          <a:xfrm>
            <a:off x="2494462" y="809235"/>
            <a:ext cx="4155076" cy="163680"/>
            <a:chOff x="2050256" y="941294"/>
            <a:chExt cx="5093494" cy="0"/>
          </a:xfrm>
        </p:grpSpPr>
        <p:cxnSp>
          <p:nvCxnSpPr>
            <p:cNvPr id="6" name="Google Shape;258;p35">
              <a:extLst>
                <a:ext uri="{FF2B5EF4-FFF2-40B4-BE49-F238E27FC236}">
                  <a16:creationId xmlns:a16="http://schemas.microsoft.com/office/drawing/2014/main" id="{185E6472-DC92-4E74-E066-157B476F64F5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45;p28">
              <a:extLst>
                <a:ext uri="{FF2B5EF4-FFF2-40B4-BE49-F238E27FC236}">
                  <a16:creationId xmlns:a16="http://schemas.microsoft.com/office/drawing/2014/main" id="{48075025-6472-41DC-1350-F960F577FDFA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238;p35">
            <a:extLst>
              <a:ext uri="{FF2B5EF4-FFF2-40B4-BE49-F238E27FC236}">
                <a16:creationId xmlns:a16="http://schemas.microsoft.com/office/drawing/2014/main" id="{B26A0700-BCEB-0FA9-6419-525584CA3A2C}"/>
              </a:ext>
            </a:extLst>
          </p:cNvPr>
          <p:cNvSpPr txBox="1">
            <a:spLocks/>
          </p:cNvSpPr>
          <p:nvPr/>
        </p:nvSpPr>
        <p:spPr>
          <a:xfrm>
            <a:off x="416924" y="1446606"/>
            <a:ext cx="4155076" cy="112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just"/>
            <a:r>
              <a:rPr lang="ru-RU" sz="1600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Квадратичная разность между кривыми – это площадь отклонения между исходной и аппроксимирующей кривой, которая вычисляется следующим образом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:</a:t>
            </a:r>
            <a:endParaRPr lang="ru-RU" sz="1600" dirty="0">
              <a:solidFill>
                <a:schemeClr val="tx1">
                  <a:lumMod val="50000"/>
                </a:schemeClr>
              </a:solidFill>
              <a:latin typeface="Lexend Deca" panose="020B0604020202020204" charset="0"/>
              <a:cs typeface="Lexend Deca" panose="020B060402020202020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638327B-A1A4-33D0-E823-E3B858F336FD}"/>
              </a:ext>
            </a:extLst>
          </p:cNvPr>
          <p:cNvGrpSpPr/>
          <p:nvPr/>
        </p:nvGrpSpPr>
        <p:grpSpPr>
          <a:xfrm>
            <a:off x="958563" y="2741725"/>
            <a:ext cx="2966648" cy="677393"/>
            <a:chOff x="2826142" y="2072238"/>
            <a:chExt cx="3426384" cy="6980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E381885-5B51-16DB-1EDE-6ED2F10F6D99}"/>
                    </a:ext>
                  </a:extLst>
                </p:cNvPr>
                <p:cNvSpPr txBox="1"/>
                <p:nvPr/>
              </p:nvSpPr>
              <p:spPr>
                <a:xfrm>
                  <a:off x="2826142" y="2072238"/>
                  <a:ext cx="2938945" cy="6651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subSup"/>
                            <m:ctrlPr>
                              <a:rPr lang="ru-RU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ru-RU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ru-RU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ru-RU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ru-RU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𝑑𝑢</m:t>
                            </m:r>
                          </m:e>
                        </m:nary>
                      </m:oMath>
                    </m:oMathPara>
                  </a14:m>
                  <a:endParaRPr lang="ru-RU" sz="2400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E381885-5B51-16DB-1EDE-6ED2F10F6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6142" y="2072238"/>
                  <a:ext cx="2938945" cy="6651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Google Shape;361;p42">
              <a:extLst>
                <a:ext uri="{FF2B5EF4-FFF2-40B4-BE49-F238E27FC236}">
                  <a16:creationId xmlns:a16="http://schemas.microsoft.com/office/drawing/2014/main" id="{900401BC-6061-340E-9A4B-26563DE54489}"/>
                </a:ext>
              </a:extLst>
            </p:cNvPr>
            <p:cNvSpPr txBox="1">
              <a:spLocks/>
            </p:cNvSpPr>
            <p:nvPr/>
          </p:nvSpPr>
          <p:spPr>
            <a:xfrm>
              <a:off x="5706332" y="2267953"/>
              <a:ext cx="530060" cy="27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48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</a:rPr>
                <a:t>(9)</a:t>
              </a:r>
              <a:endParaRPr lang="ru-RU" sz="1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" name="Google Shape;244;p35">
              <a:extLst>
                <a:ext uri="{FF2B5EF4-FFF2-40B4-BE49-F238E27FC236}">
                  <a16:creationId xmlns:a16="http://schemas.microsoft.com/office/drawing/2014/main" id="{1FD82394-DF76-6EA3-B9F5-EDE53DAC45A5}"/>
                </a:ext>
              </a:extLst>
            </p:cNvPr>
            <p:cNvSpPr/>
            <p:nvPr/>
          </p:nvSpPr>
          <p:spPr>
            <a:xfrm>
              <a:off x="2826142" y="2072238"/>
              <a:ext cx="3426384" cy="698078"/>
            </a:xfrm>
            <a:prstGeom prst="roundRect">
              <a:avLst>
                <a:gd name="adj" fmla="val 36055"/>
              </a:avLst>
            </a:prstGeom>
            <a:noFill/>
            <a:ln w="38100" cap="flat" cmpd="sng">
              <a:solidFill>
                <a:srgbClr val="3B9FFF">
                  <a:alpha val="50196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238;p35">
                <a:extLst>
                  <a:ext uri="{FF2B5EF4-FFF2-40B4-BE49-F238E27FC236}">
                    <a16:creationId xmlns:a16="http://schemas.microsoft.com/office/drawing/2014/main" id="{6194776D-BA3D-7E78-AF46-A1C53FACAA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4896" y="3557132"/>
                <a:ext cx="3394129" cy="5655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0" indent="0" algn="l"/>
                <a:r>
                  <a:rPr lang="ru-RU" sz="1400" dirty="0">
                    <a:solidFill>
                      <a:srgbClr val="000000"/>
                    </a:solidFill>
                    <a:effectLst/>
                    <a:latin typeface="Lexend Deca" panose="020B0604020202020204" charset="0"/>
                    <a:ea typeface="Calibri" panose="020F0502020204030204" pitchFamily="34" charset="0"/>
                    <a:cs typeface="Lexend Deca" panose="020B0604020202020204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ru-RU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u-RU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ru-RU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400" dirty="0">
                    <a:solidFill>
                      <a:srgbClr val="000000"/>
                    </a:solidFill>
                    <a:effectLst/>
                    <a:latin typeface="Lexend Deca" panose="020B0604020202020204" charset="0"/>
                    <a:ea typeface="Calibri" panose="020F0502020204030204" pitchFamily="34" charset="0"/>
                    <a:cs typeface="Lexend Deca" panose="020B0604020202020204" charset="0"/>
                  </a:rPr>
                  <a:t> – исходный </a:t>
                </a:r>
                <a:r>
                  <a:rPr lang="en-US" sz="1400" dirty="0">
                    <a:solidFill>
                      <a:srgbClr val="000000"/>
                    </a:solidFill>
                    <a:effectLst/>
                    <a:latin typeface="Lexend Deca" panose="020B0604020202020204" charset="0"/>
                    <a:ea typeface="Calibri" panose="020F0502020204030204" pitchFamily="34" charset="0"/>
                    <a:cs typeface="Lexend Deca" panose="020B0604020202020204" charset="0"/>
                  </a:rPr>
                  <a:t>NURBS</a:t>
                </a:r>
                <a:r>
                  <a:rPr lang="en-US" sz="1400" dirty="0">
                    <a:solidFill>
                      <a:srgbClr val="000000"/>
                    </a:solidFill>
                    <a:latin typeface="Lexend Deca" panose="020B0604020202020204" charset="0"/>
                    <a:ea typeface="Calibri" panose="020F0502020204030204" pitchFamily="34" charset="0"/>
                    <a:cs typeface="Lexend Deca" panose="020B0604020202020204" charset="0"/>
                  </a:rPr>
                  <a:t>;</a:t>
                </a:r>
              </a:p>
              <a:p>
                <a:pPr marL="0" indent="0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ru-RU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ru-RU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ru-RU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ru-RU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400" dirty="0">
                    <a:solidFill>
                      <a:srgbClr val="000000"/>
                    </a:solidFill>
                    <a:effectLst/>
                    <a:latin typeface="Lexend Deca" panose="020B0604020202020204" charset="0"/>
                    <a:ea typeface="Calibri" panose="020F0502020204030204" pitchFamily="34" charset="0"/>
                    <a:cs typeface="Lexend Deca" panose="020B0604020202020204" charset="0"/>
                  </a:rPr>
                  <a:t> – аппроксимирующий </a:t>
                </a:r>
                <a:r>
                  <a:rPr lang="en-US" sz="1400" dirty="0">
                    <a:solidFill>
                      <a:srgbClr val="000000"/>
                    </a:solidFill>
                    <a:effectLst/>
                    <a:latin typeface="Lexend Deca" panose="020B0604020202020204" charset="0"/>
                    <a:ea typeface="Calibri" panose="020F0502020204030204" pitchFamily="34" charset="0"/>
                    <a:cs typeface="Lexend Deca" panose="020B0604020202020204" charset="0"/>
                  </a:rPr>
                  <a:t>NURBS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Lexend Deca" panose="020B0604020202020204" charset="0"/>
                    <a:ea typeface="Calibri" panose="020F0502020204030204" pitchFamily="34" charset="0"/>
                    <a:cs typeface="Lexend Deca" panose="020B0604020202020204" charset="0"/>
                  </a:rPr>
                  <a:t>.</a:t>
                </a:r>
                <a:endParaRPr lang="ru-RU" sz="1400" dirty="0">
                  <a:effectLst/>
                  <a:latin typeface="Lexend Deca" panose="020B0604020202020204" charset="0"/>
                  <a:ea typeface="Calibri" panose="020F0502020204030204" pitchFamily="34" charset="0"/>
                  <a:cs typeface="Lexend Deca" panose="020B0604020202020204" charset="0"/>
                </a:endParaRPr>
              </a:p>
            </p:txBody>
          </p:sp>
        </mc:Choice>
        <mc:Fallback xmlns="">
          <p:sp>
            <p:nvSpPr>
              <p:cNvPr id="9" name="Google Shape;238;p35">
                <a:extLst>
                  <a:ext uri="{FF2B5EF4-FFF2-40B4-BE49-F238E27FC236}">
                    <a16:creationId xmlns:a16="http://schemas.microsoft.com/office/drawing/2014/main" id="{6194776D-BA3D-7E78-AF46-A1C53FACA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96" y="3557132"/>
                <a:ext cx="3394129" cy="565536"/>
              </a:xfrm>
              <a:prstGeom prst="rect">
                <a:avLst/>
              </a:prstGeom>
              <a:blipFill>
                <a:blip r:embed="rId6"/>
                <a:stretch>
                  <a:fillRect l="-540" b="-65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198;p32">
            <a:extLst>
              <a:ext uri="{FF2B5EF4-FFF2-40B4-BE49-F238E27FC236}">
                <a16:creationId xmlns:a16="http://schemas.microsoft.com/office/drawing/2014/main" id="{B396596D-177E-1757-EC1C-3483DD89323C}"/>
              </a:ext>
            </a:extLst>
          </p:cNvPr>
          <p:cNvSpPr/>
          <p:nvPr/>
        </p:nvSpPr>
        <p:spPr>
          <a:xfrm>
            <a:off x="4891056" y="972350"/>
            <a:ext cx="3788153" cy="3732707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1F21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1E413811-67B0-4CE0-586F-79F4F18B51E8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14</a:t>
            </a:fld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576043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7BA6092-EDBA-014A-9393-39C113A56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10;p46">
            <a:extLst>
              <a:ext uri="{FF2B5EF4-FFF2-40B4-BE49-F238E27FC236}">
                <a16:creationId xmlns:a16="http://schemas.microsoft.com/office/drawing/2014/main" id="{76625CDB-375F-D877-6CAF-368E38D7EBD2}"/>
              </a:ext>
            </a:extLst>
          </p:cNvPr>
          <p:cNvSpPr txBox="1">
            <a:spLocks/>
          </p:cNvSpPr>
          <p:nvPr/>
        </p:nvSpPr>
        <p:spPr>
          <a:xfrm>
            <a:off x="154640" y="262848"/>
            <a:ext cx="8875059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tx1">
                    <a:lumMod val="50000"/>
                  </a:schemeClr>
                </a:solidFill>
              </a:rPr>
              <a:t>Алгоритмы аппроксимации</a:t>
            </a:r>
            <a:endParaRPr lang="en-US" sz="3200" b="1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2DF1548-4E38-65A7-AE45-0EEA5F12943A}"/>
              </a:ext>
            </a:extLst>
          </p:cNvPr>
          <p:cNvGrpSpPr/>
          <p:nvPr/>
        </p:nvGrpSpPr>
        <p:grpSpPr>
          <a:xfrm>
            <a:off x="2158253" y="766702"/>
            <a:ext cx="4827494" cy="221876"/>
            <a:chOff x="2050256" y="941294"/>
            <a:chExt cx="5093494" cy="0"/>
          </a:xfrm>
        </p:grpSpPr>
        <p:cxnSp>
          <p:nvCxnSpPr>
            <p:cNvPr id="10" name="Google Shape;258;p35">
              <a:extLst>
                <a:ext uri="{FF2B5EF4-FFF2-40B4-BE49-F238E27FC236}">
                  <a16:creationId xmlns:a16="http://schemas.microsoft.com/office/drawing/2014/main" id="{D8C454C9-0BB7-BB7E-0F76-BDDE4FF8A54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45;p28">
              <a:extLst>
                <a:ext uri="{FF2B5EF4-FFF2-40B4-BE49-F238E27FC236}">
                  <a16:creationId xmlns:a16="http://schemas.microsoft.com/office/drawing/2014/main" id="{ABF8E827-CF39-0ACD-F12E-E5CFB1B2BBD8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" name="Google Shape;186;p31">
            <a:extLst>
              <a:ext uri="{FF2B5EF4-FFF2-40B4-BE49-F238E27FC236}">
                <a16:creationId xmlns:a16="http://schemas.microsoft.com/office/drawing/2014/main" id="{CC168379-1A9F-BFC8-3673-0A52D3B3DC19}"/>
              </a:ext>
            </a:extLst>
          </p:cNvPr>
          <p:cNvCxnSpPr/>
          <p:nvPr/>
        </p:nvCxnSpPr>
        <p:spPr>
          <a:xfrm>
            <a:off x="712311" y="2445268"/>
            <a:ext cx="73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87;p31">
            <a:extLst>
              <a:ext uri="{FF2B5EF4-FFF2-40B4-BE49-F238E27FC236}">
                <a16:creationId xmlns:a16="http://schemas.microsoft.com/office/drawing/2014/main" id="{0FBAAB07-4AA9-4BCB-8053-8C6ACBBA933C}"/>
              </a:ext>
            </a:extLst>
          </p:cNvPr>
          <p:cNvCxnSpPr/>
          <p:nvPr/>
        </p:nvCxnSpPr>
        <p:spPr>
          <a:xfrm>
            <a:off x="712311" y="3754359"/>
            <a:ext cx="73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82;p31">
            <a:extLst>
              <a:ext uri="{FF2B5EF4-FFF2-40B4-BE49-F238E27FC236}">
                <a16:creationId xmlns:a16="http://schemas.microsoft.com/office/drawing/2014/main" id="{897B9CB7-8BDE-4B67-4EA3-7C7B8C6A36FD}"/>
              </a:ext>
            </a:extLst>
          </p:cNvPr>
          <p:cNvSpPr txBox="1">
            <a:spLocks/>
          </p:cNvSpPr>
          <p:nvPr/>
        </p:nvSpPr>
        <p:spPr>
          <a:xfrm>
            <a:off x="417986" y="1486869"/>
            <a:ext cx="1326000" cy="10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tx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5" name="Google Shape;182;p31">
            <a:extLst>
              <a:ext uri="{FF2B5EF4-FFF2-40B4-BE49-F238E27FC236}">
                <a16:creationId xmlns:a16="http://schemas.microsoft.com/office/drawing/2014/main" id="{A6D23688-8269-FFC4-9C9B-B4039CDD272C}"/>
              </a:ext>
            </a:extLst>
          </p:cNvPr>
          <p:cNvSpPr txBox="1">
            <a:spLocks/>
          </p:cNvSpPr>
          <p:nvPr/>
        </p:nvSpPr>
        <p:spPr>
          <a:xfrm>
            <a:off x="417986" y="2835430"/>
            <a:ext cx="1326000" cy="10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tx1">
                    <a:lumMod val="50000"/>
                  </a:schemeClr>
                </a:solidFill>
              </a:rPr>
              <a:t>2</a:t>
            </a:r>
            <a:endParaRPr lang="e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Google Shape;172;p31">
            <a:extLst>
              <a:ext uri="{FF2B5EF4-FFF2-40B4-BE49-F238E27FC236}">
                <a16:creationId xmlns:a16="http://schemas.microsoft.com/office/drawing/2014/main" id="{B2AC3CF8-8C5B-09AB-A2E0-241F90C93E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43986" y="1777415"/>
            <a:ext cx="6599914" cy="4419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>
                    <a:lumMod val="50000"/>
                  </a:schemeClr>
                </a:solidFill>
              </a:rPr>
              <a:t>Нативный алгоритм аппроксимации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Google Shape;172;p31">
            <a:extLst>
              <a:ext uri="{FF2B5EF4-FFF2-40B4-BE49-F238E27FC236}">
                <a16:creationId xmlns:a16="http://schemas.microsoft.com/office/drawing/2014/main" id="{ADAD48E8-C8EA-BEE5-B52D-9EA82C15B2C4}"/>
              </a:ext>
            </a:extLst>
          </p:cNvPr>
          <p:cNvSpPr txBox="1">
            <a:spLocks/>
          </p:cNvSpPr>
          <p:nvPr/>
        </p:nvSpPr>
        <p:spPr>
          <a:xfrm>
            <a:off x="1743986" y="2928669"/>
            <a:ext cx="6599914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tx1">
                    <a:lumMod val="50000"/>
                  </a:schemeClr>
                </a:solidFill>
              </a:rPr>
              <a:t>Алгоритм аппроксимации на основе интегральной нормы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7F0719F5-0A6B-BB9F-E9EA-9866026D7537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15</a:t>
            </a:fld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459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0BEE84B-CBED-C2A7-4DBE-A3714D2A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6A7B85F-A0BC-D31A-D98C-EEA584400F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9" t="9331" r="2523" b="1950"/>
          <a:stretch/>
        </p:blipFill>
        <p:spPr>
          <a:xfrm>
            <a:off x="4229448" y="290140"/>
            <a:ext cx="4597718" cy="4563219"/>
          </a:xfrm>
          <a:prstGeom prst="rect">
            <a:avLst/>
          </a:prstGeom>
        </p:spPr>
      </p:pic>
      <p:pic>
        <p:nvPicPr>
          <p:cNvPr id="514" name="Рисунок 513">
            <a:extLst>
              <a:ext uri="{FF2B5EF4-FFF2-40B4-BE49-F238E27FC236}">
                <a16:creationId xmlns:a16="http://schemas.microsoft.com/office/drawing/2014/main" id="{3D9DF20C-CBDD-423E-EF3B-20D20B7674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9" t="9331" r="2523" b="1950"/>
          <a:stretch/>
        </p:blipFill>
        <p:spPr>
          <a:xfrm>
            <a:off x="4229448" y="290140"/>
            <a:ext cx="4597718" cy="4563219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A6C2C06-BD23-B489-88C7-6B5EE1E005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19" t="9469" r="2523" b="1950"/>
          <a:stretch/>
        </p:blipFill>
        <p:spPr>
          <a:xfrm>
            <a:off x="4229448" y="297015"/>
            <a:ext cx="4597718" cy="4556126"/>
          </a:xfrm>
          <a:prstGeom prst="rect">
            <a:avLst/>
          </a:prstGeom>
        </p:spPr>
      </p:pic>
      <p:pic>
        <p:nvPicPr>
          <p:cNvPr id="516" name="Рисунок 515">
            <a:extLst>
              <a:ext uri="{FF2B5EF4-FFF2-40B4-BE49-F238E27FC236}">
                <a16:creationId xmlns:a16="http://schemas.microsoft.com/office/drawing/2014/main" id="{E06E51EE-CCD9-8F4B-B842-2895294C78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7" t="9413" r="2521" b="2049"/>
          <a:stretch/>
        </p:blipFill>
        <p:spPr>
          <a:xfrm>
            <a:off x="4230755" y="290140"/>
            <a:ext cx="4597718" cy="4556125"/>
          </a:xfrm>
          <a:prstGeom prst="rect">
            <a:avLst/>
          </a:prstGeom>
        </p:spPr>
      </p:pic>
      <p:pic>
        <p:nvPicPr>
          <p:cNvPr id="521" name="Рисунок 520">
            <a:extLst>
              <a:ext uri="{FF2B5EF4-FFF2-40B4-BE49-F238E27FC236}">
                <a16:creationId xmlns:a16="http://schemas.microsoft.com/office/drawing/2014/main" id="{E17D2004-08E0-60A2-2BA3-8D31E6FF24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67" t="9370" r="2475" b="2003"/>
          <a:stretch/>
        </p:blipFill>
        <p:spPr>
          <a:xfrm>
            <a:off x="4229448" y="287769"/>
            <a:ext cx="4597718" cy="4558496"/>
          </a:xfrm>
          <a:prstGeom prst="rect">
            <a:avLst/>
          </a:prstGeom>
        </p:spPr>
      </p:pic>
      <p:pic>
        <p:nvPicPr>
          <p:cNvPr id="529" name="Рисунок 528">
            <a:extLst>
              <a:ext uri="{FF2B5EF4-FFF2-40B4-BE49-F238E27FC236}">
                <a16:creationId xmlns:a16="http://schemas.microsoft.com/office/drawing/2014/main" id="{208341A7-B63B-F4F8-3EC5-373399D53D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67" t="9370" r="2475" b="2050"/>
          <a:stretch/>
        </p:blipFill>
        <p:spPr>
          <a:xfrm>
            <a:off x="4229448" y="290140"/>
            <a:ext cx="4597718" cy="4556125"/>
          </a:xfrm>
          <a:prstGeom prst="rect">
            <a:avLst/>
          </a:prstGeom>
        </p:spPr>
      </p:pic>
      <p:pic>
        <p:nvPicPr>
          <p:cNvPr id="550" name="Рисунок 549">
            <a:extLst>
              <a:ext uri="{FF2B5EF4-FFF2-40B4-BE49-F238E27FC236}">
                <a16:creationId xmlns:a16="http://schemas.microsoft.com/office/drawing/2014/main" id="{402ECAE0-4601-09B3-14AB-F8B5D423F85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967" t="9436" r="2475" b="1983"/>
          <a:stretch/>
        </p:blipFill>
        <p:spPr>
          <a:xfrm>
            <a:off x="4229764" y="296701"/>
            <a:ext cx="4591727" cy="4556125"/>
          </a:xfrm>
          <a:prstGeom prst="rect">
            <a:avLst/>
          </a:prstGeom>
        </p:spPr>
      </p:pic>
      <p:pic>
        <p:nvPicPr>
          <p:cNvPr id="551" name="Рисунок 550">
            <a:extLst>
              <a:ext uri="{FF2B5EF4-FFF2-40B4-BE49-F238E27FC236}">
                <a16:creationId xmlns:a16="http://schemas.microsoft.com/office/drawing/2014/main" id="{F6138A54-AC9A-5DD6-B224-16F18CA83FE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0121" t="4070" r="13132" b="46800"/>
          <a:stretch/>
        </p:blipFill>
        <p:spPr>
          <a:xfrm>
            <a:off x="3927255" y="1894755"/>
            <a:ext cx="2403475" cy="1819275"/>
          </a:xfrm>
          <a:prstGeom prst="rect">
            <a:avLst/>
          </a:prstGeom>
        </p:spPr>
      </p:pic>
      <p:pic>
        <p:nvPicPr>
          <p:cNvPr id="533" name="Рисунок 532">
            <a:extLst>
              <a:ext uri="{FF2B5EF4-FFF2-40B4-BE49-F238E27FC236}">
                <a16:creationId xmlns:a16="http://schemas.microsoft.com/office/drawing/2014/main" id="{04721E62-6827-5AC8-4ACC-4BAE60414EA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967" t="9469" r="2475" b="2077"/>
          <a:stretch/>
        </p:blipFill>
        <p:spPr>
          <a:xfrm>
            <a:off x="4230777" y="296701"/>
            <a:ext cx="4597718" cy="4549564"/>
          </a:xfrm>
          <a:prstGeom prst="rect">
            <a:avLst/>
          </a:prstGeom>
        </p:spPr>
      </p:pic>
      <p:pic>
        <p:nvPicPr>
          <p:cNvPr id="545" name="Рисунок 544">
            <a:extLst>
              <a:ext uri="{FF2B5EF4-FFF2-40B4-BE49-F238E27FC236}">
                <a16:creationId xmlns:a16="http://schemas.microsoft.com/office/drawing/2014/main" id="{888A7998-5D41-3C93-B77E-C2FABEB14AB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967" t="9469" r="2475" b="2077"/>
          <a:stretch/>
        </p:blipFill>
        <p:spPr>
          <a:xfrm>
            <a:off x="4230193" y="299855"/>
            <a:ext cx="4597718" cy="4549564"/>
          </a:xfrm>
          <a:prstGeom prst="rect">
            <a:avLst/>
          </a:prstGeom>
        </p:spPr>
      </p:pic>
      <p:sp>
        <p:nvSpPr>
          <p:cNvPr id="558" name="Google Shape;510;p46">
            <a:extLst>
              <a:ext uri="{FF2B5EF4-FFF2-40B4-BE49-F238E27FC236}">
                <a16:creationId xmlns:a16="http://schemas.microsoft.com/office/drawing/2014/main" id="{90899BEF-9AD1-157F-47E6-4CA49BFD40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926" y="203551"/>
            <a:ext cx="2540450" cy="1653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tx1">
                    <a:lumMod val="50000"/>
                  </a:schemeClr>
                </a:solidFill>
              </a:rPr>
              <a:t>Нативный алгоритм аппроксимации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NURBS</a:t>
            </a:r>
          </a:p>
        </p:txBody>
      </p:sp>
      <p:sp>
        <p:nvSpPr>
          <p:cNvPr id="565" name="Google Shape;563;p50">
            <a:extLst>
              <a:ext uri="{FF2B5EF4-FFF2-40B4-BE49-F238E27FC236}">
                <a16:creationId xmlns:a16="http://schemas.microsoft.com/office/drawing/2014/main" id="{CE8995B9-D98A-CA44-7E2C-86405C0BCA76}"/>
              </a:ext>
            </a:extLst>
          </p:cNvPr>
          <p:cNvSpPr txBox="1">
            <a:spLocks/>
          </p:cNvSpPr>
          <p:nvPr/>
        </p:nvSpPr>
        <p:spPr>
          <a:xfrm>
            <a:off x="275250" y="2674151"/>
            <a:ext cx="3675988" cy="120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Зададим 6 контрольных точек  на плоскости с координатами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(1, 1)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,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 (3.5, 1.25)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(5, 4.5)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(7.5, 2)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(10, 4</a:t>
            </a:r>
            <a:r>
              <a:rPr lang="ru-RU" sz="1800" b="1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и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(12, 1.5</a:t>
            </a:r>
            <a:r>
              <a:rPr lang="ru-RU" sz="1800" b="1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Google Shape;563;p50">
                <a:extLst>
                  <a:ext uri="{FF2B5EF4-FFF2-40B4-BE49-F238E27FC236}">
                    <a16:creationId xmlns:a16="http://schemas.microsoft.com/office/drawing/2014/main" id="{5FBFB58C-AA24-E195-2597-D79A06E228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2125" y="2832977"/>
                <a:ext cx="3732884" cy="8923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Lexend Deca"/>
                  <a:buNone/>
                  <a:defRPr sz="35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Lexend Deca"/>
                  <a:buNone/>
                  <a:defRPr sz="35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Lexend Deca"/>
                  <a:buNone/>
                  <a:defRPr sz="35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Lexend Deca"/>
                  <a:buNone/>
                  <a:defRPr sz="35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Lexend Deca"/>
                  <a:buNone/>
                  <a:defRPr sz="35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Lexend Deca"/>
                  <a:buNone/>
                  <a:defRPr sz="35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Lexend Deca"/>
                  <a:buNone/>
                  <a:defRPr sz="35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Lexend Deca"/>
                  <a:buNone/>
                  <a:defRPr sz="35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Lexend Deca"/>
                  <a:buNone/>
                  <a:defRPr sz="35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9pPr>
              </a:lstStyle>
              <a:p>
                <a:r>
                  <a:rPr lang="ru-RU" sz="1800" dirty="0">
                    <a:solidFill>
                      <a:schemeClr val="tx1">
                        <a:lumMod val="50000"/>
                      </a:schemeClr>
                    </a:solidFill>
                  </a:rPr>
                  <a:t>Зададим допустимое отклонение </a:t>
                </a:r>
                <a14:m>
                  <m:oMath xmlns:m="http://schemas.openxmlformats.org/officeDocument/2006/math">
                    <m:r>
                      <a:rPr lang="ru-RU" sz="18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ru-RU" sz="18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ru-RU" sz="1800" b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ru-RU" sz="1800" dirty="0">
                    <a:solidFill>
                      <a:schemeClr val="tx1">
                        <a:lumMod val="50000"/>
                      </a:schemeClr>
                    </a:solidFill>
                  </a:rPr>
                  <a:t>для ограничения понижения степени кривой.</a:t>
                </a:r>
              </a:p>
            </p:txBody>
          </p:sp>
        </mc:Choice>
        <mc:Fallback xmlns="">
          <p:sp>
            <p:nvSpPr>
              <p:cNvPr id="567" name="Google Shape;563;p50">
                <a:extLst>
                  <a:ext uri="{FF2B5EF4-FFF2-40B4-BE49-F238E27FC236}">
                    <a16:creationId xmlns:a16="http://schemas.microsoft.com/office/drawing/2014/main" id="{5FBFB58C-AA24-E195-2597-D79A06E22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25" y="2832977"/>
                <a:ext cx="3732884" cy="892335"/>
              </a:xfrm>
              <a:prstGeom prst="rect">
                <a:avLst/>
              </a:prstGeom>
              <a:blipFill>
                <a:blip r:embed="rId14"/>
                <a:stretch>
                  <a:fillRect l="-1305" t="-5479" r="-2284" b="-130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9" name="Google Shape;563;p50">
                <a:extLst>
                  <a:ext uri="{FF2B5EF4-FFF2-40B4-BE49-F238E27FC236}">
                    <a16:creationId xmlns:a16="http://schemas.microsoft.com/office/drawing/2014/main" id="{68A2D82A-71E3-1E42-8F06-FD359A848D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2125" y="2674147"/>
                <a:ext cx="3940448" cy="12099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Lexend Deca"/>
                  <a:buNone/>
                  <a:defRPr sz="35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Lexend Deca"/>
                  <a:buNone/>
                  <a:defRPr sz="35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Lexend Deca"/>
                  <a:buNone/>
                  <a:defRPr sz="35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Lexend Deca"/>
                  <a:buNone/>
                  <a:defRPr sz="35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Lexend Deca"/>
                  <a:buNone/>
                  <a:defRPr sz="35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Lexend Deca"/>
                  <a:buNone/>
                  <a:defRPr sz="35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Lexend Deca"/>
                  <a:buNone/>
                  <a:defRPr sz="35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Lexend Deca"/>
                  <a:buNone/>
                  <a:defRPr sz="35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500"/>
                  <a:buFont typeface="Lexend Deca"/>
                  <a:buNone/>
                  <a:defRPr sz="35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9pPr>
              </a:lstStyle>
              <a:p>
                <a:r>
                  <a:rPr lang="ru-RU" sz="1800" dirty="0">
                    <a:solidFill>
                      <a:schemeClr val="tx1">
                        <a:lumMod val="50000"/>
                      </a:schemeClr>
                    </a:solidFill>
                  </a:rPr>
                  <a:t>На 1-й итерации максимальное расстояние между кривыми равняется </a:t>
                </a:r>
                <a:r>
                  <a:rPr lang="ru-RU" sz="1800" b="1" dirty="0">
                    <a:solidFill>
                      <a:schemeClr val="tx1">
                        <a:lumMod val="50000"/>
                      </a:schemeClr>
                    </a:solidFill>
                  </a:rPr>
                  <a:t>1.77</a:t>
                </a:r>
                <a:r>
                  <a:rPr lang="ru-RU" sz="1800" dirty="0">
                    <a:solidFill>
                      <a:schemeClr val="tx1">
                        <a:lumMod val="50000"/>
                      </a:schemeClr>
                    </a:solidFill>
                  </a:rPr>
                  <a:t> и не соответствует заданному допуску</a:t>
                </a:r>
                <a14:m>
                  <m:oMath xmlns:m="http://schemas.openxmlformats.org/officeDocument/2006/math">
                    <m:r>
                      <a:rPr lang="ru-RU" sz="180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sz="18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𝜺</m:t>
                    </m:r>
                    <m:r>
                      <a:rPr lang="ru-RU" sz="18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800" b="1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ru-RU" sz="180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ru-RU" sz="18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69" name="Google Shape;563;p50">
                <a:extLst>
                  <a:ext uri="{FF2B5EF4-FFF2-40B4-BE49-F238E27FC236}">
                    <a16:creationId xmlns:a16="http://schemas.microsoft.com/office/drawing/2014/main" id="{68A2D82A-71E3-1E42-8F06-FD359A848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25" y="2674147"/>
                <a:ext cx="3940448" cy="1209989"/>
              </a:xfrm>
              <a:prstGeom prst="rect">
                <a:avLst/>
              </a:prstGeom>
              <a:blipFill>
                <a:blip r:embed="rId15"/>
                <a:stretch>
                  <a:fillRect l="-1236" t="-2020" r="-1236" b="-75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0" name="Google Shape;563;p50">
            <a:extLst>
              <a:ext uri="{FF2B5EF4-FFF2-40B4-BE49-F238E27FC236}">
                <a16:creationId xmlns:a16="http://schemas.microsoft.com/office/drawing/2014/main" id="{A4316606-13B8-E0D3-761A-1DB69E38ACB0}"/>
              </a:ext>
            </a:extLst>
          </p:cNvPr>
          <p:cNvSpPr txBox="1">
            <a:spLocks/>
          </p:cNvSpPr>
          <p:nvPr/>
        </p:nvSpPr>
        <p:spPr>
          <a:xfrm>
            <a:off x="277900" y="2617593"/>
            <a:ext cx="3583731" cy="132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На 2-й итерации максимальное расстояние между кривыми равняется </a:t>
            </a:r>
            <a:r>
              <a:rPr lang="ru-RU" sz="1800" b="1" dirty="0">
                <a:solidFill>
                  <a:schemeClr val="tx1">
                    <a:lumMod val="50000"/>
                  </a:schemeClr>
                </a:solidFill>
              </a:rPr>
              <a:t>1.06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, что также не подходит для аппроксимации.</a:t>
            </a:r>
          </a:p>
        </p:txBody>
      </p:sp>
      <p:sp>
        <p:nvSpPr>
          <p:cNvPr id="571" name="Google Shape;563;p50">
            <a:extLst>
              <a:ext uri="{FF2B5EF4-FFF2-40B4-BE49-F238E27FC236}">
                <a16:creationId xmlns:a16="http://schemas.microsoft.com/office/drawing/2014/main" id="{E5146232-0A38-9E21-A7D3-F7B90DCBE9B2}"/>
              </a:ext>
            </a:extLst>
          </p:cNvPr>
          <p:cNvSpPr txBox="1">
            <a:spLocks/>
          </p:cNvSpPr>
          <p:nvPr/>
        </p:nvSpPr>
        <p:spPr>
          <a:xfrm>
            <a:off x="275250" y="2382206"/>
            <a:ext cx="3846274" cy="179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На 3-й итерации максимальное расстояние между кривыми равняется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0.</a:t>
            </a:r>
            <a:r>
              <a:rPr lang="ru-RU" sz="1800" b="1" dirty="0">
                <a:solidFill>
                  <a:schemeClr val="tx1">
                    <a:lumMod val="50000"/>
                  </a:schemeClr>
                </a:solidFill>
              </a:rPr>
              <a:t>61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и соответствует заданному допуску, следовательно, заданный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NURBS 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можно понизить до 3 степени.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E97E11E-7622-AB70-24F2-1F2FD198F8B1}"/>
              </a:ext>
            </a:extLst>
          </p:cNvPr>
          <p:cNvGrpSpPr/>
          <p:nvPr/>
        </p:nvGrpSpPr>
        <p:grpSpPr>
          <a:xfrm>
            <a:off x="310760" y="1764935"/>
            <a:ext cx="1022740" cy="163680"/>
            <a:chOff x="2050256" y="941294"/>
            <a:chExt cx="5093494" cy="0"/>
          </a:xfrm>
        </p:grpSpPr>
        <p:cxnSp>
          <p:nvCxnSpPr>
            <p:cNvPr id="6" name="Google Shape;258;p35">
              <a:extLst>
                <a:ext uri="{FF2B5EF4-FFF2-40B4-BE49-F238E27FC236}">
                  <a16:creationId xmlns:a16="http://schemas.microsoft.com/office/drawing/2014/main" id="{E6D10E20-3636-68D3-0F92-E66BB0C420E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5;p28">
              <a:extLst>
                <a:ext uri="{FF2B5EF4-FFF2-40B4-BE49-F238E27FC236}">
                  <a16:creationId xmlns:a16="http://schemas.microsoft.com/office/drawing/2014/main" id="{75B49E86-A17D-B546-0844-BB28B9285987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" name="Google Shape;198;p32">
            <a:extLst>
              <a:ext uri="{FF2B5EF4-FFF2-40B4-BE49-F238E27FC236}">
                <a16:creationId xmlns:a16="http://schemas.microsoft.com/office/drawing/2014/main" id="{1A7F03E8-A722-3BFC-0560-A6D959C2D166}"/>
              </a:ext>
            </a:extLst>
          </p:cNvPr>
          <p:cNvSpPr/>
          <p:nvPr/>
        </p:nvSpPr>
        <p:spPr>
          <a:xfrm>
            <a:off x="4236323" y="283264"/>
            <a:ext cx="4597718" cy="4569877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1F21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E63CC356-D608-AD0E-980B-C3EDA9FBAD1C}"/>
              </a:ext>
            </a:extLst>
          </p:cNvPr>
          <p:cNvSpPr/>
          <p:nvPr/>
        </p:nvSpPr>
        <p:spPr>
          <a:xfrm>
            <a:off x="12268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16</a:t>
            </a:fld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6524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8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8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7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8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5" grpId="0"/>
      <p:bldP spid="565" grpId="1"/>
      <p:bldP spid="567" grpId="0"/>
      <p:bldP spid="567" grpId="1"/>
      <p:bldP spid="569" grpId="0"/>
      <p:bldP spid="569" grpId="1"/>
      <p:bldP spid="570" grpId="0"/>
      <p:bldP spid="570" grpId="1"/>
      <p:bldP spid="57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4475C5A-1971-F53B-D6BE-CC18411B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3" name="Google Shape;238;p35">
                <a:extLst>
                  <a:ext uri="{FF2B5EF4-FFF2-40B4-BE49-F238E27FC236}">
                    <a16:creationId xmlns:a16="http://schemas.microsoft.com/office/drawing/2014/main" id="{8672F64B-A9D6-FB0B-DECA-C3B02C7905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297" y="1083526"/>
                <a:ext cx="8643405" cy="7755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0" indent="0" algn="just">
                  <a:tabLst>
                    <a:tab pos="5939790" algn="r"/>
                  </a:tabLs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Lexend Deca" panose="020B0604020202020204" charset="0"/>
                    <a:ea typeface="Calibri" panose="020F0502020204030204" pitchFamily="34" charset="0"/>
                    <a:cs typeface="Lexend Deca" panose="020B0604020202020204" charset="0"/>
                  </a:rPr>
                  <a:t>Новые контрольные точки вычисляются с помощью функции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𝐽</m:t>
                    </m:r>
                    <m:d>
                      <m:d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Lexend Deca" panose="020B0604020202020204" charset="0"/>
                    <a:ea typeface="Calibri" panose="020F0502020204030204" pitchFamily="34" charset="0"/>
                    <a:cs typeface="Lexend Deca" panose="020B0604020202020204" charset="0"/>
                  </a:rPr>
                  <a:t> от внутренних контрольных точек, по следующей формуле:</a:t>
                </a:r>
                <a:endParaRPr lang="ru-RU" sz="1600" dirty="0">
                  <a:effectLst/>
                  <a:latin typeface="Lexend Deca" panose="020B0604020202020204" charset="0"/>
                  <a:ea typeface="Calibri" panose="020F0502020204030204" pitchFamily="34" charset="0"/>
                  <a:cs typeface="Lexend Deca" panose="020B0604020202020204" charset="0"/>
                </a:endParaRPr>
              </a:p>
            </p:txBody>
          </p:sp>
        </mc:Choice>
        <mc:Fallback xmlns="">
          <p:sp>
            <p:nvSpPr>
              <p:cNvPr id="513" name="Google Shape;238;p35">
                <a:extLst>
                  <a:ext uri="{FF2B5EF4-FFF2-40B4-BE49-F238E27FC236}">
                    <a16:creationId xmlns:a16="http://schemas.microsoft.com/office/drawing/2014/main" id="{8672F64B-A9D6-FB0B-DECA-C3B02C790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97" y="1083526"/>
                <a:ext cx="8643405" cy="775520"/>
              </a:xfrm>
              <a:prstGeom prst="rect">
                <a:avLst/>
              </a:prstGeom>
              <a:blipFill>
                <a:blip r:embed="rId4"/>
                <a:stretch>
                  <a:fillRect l="-353" r="-4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5" name="Группа 514">
            <a:extLst>
              <a:ext uri="{FF2B5EF4-FFF2-40B4-BE49-F238E27FC236}">
                <a16:creationId xmlns:a16="http://schemas.microsoft.com/office/drawing/2014/main" id="{867C1DE2-716C-30FB-621B-5827959583B7}"/>
              </a:ext>
            </a:extLst>
          </p:cNvPr>
          <p:cNvGrpSpPr/>
          <p:nvPr/>
        </p:nvGrpSpPr>
        <p:grpSpPr>
          <a:xfrm>
            <a:off x="1069040" y="1960934"/>
            <a:ext cx="7005917" cy="940727"/>
            <a:chOff x="2736758" y="2004282"/>
            <a:chExt cx="5023401" cy="8025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7" name="TextBox 516">
                  <a:extLst>
                    <a:ext uri="{FF2B5EF4-FFF2-40B4-BE49-F238E27FC236}">
                      <a16:creationId xmlns:a16="http://schemas.microsoft.com/office/drawing/2014/main" id="{BFD3930F-1DF8-6426-CB17-B07D8F8B6282}"/>
                    </a:ext>
                  </a:extLst>
                </p:cNvPr>
                <p:cNvSpPr txBox="1"/>
                <p:nvPr/>
              </p:nvSpPr>
              <p:spPr>
                <a:xfrm>
                  <a:off x="2736758" y="2032352"/>
                  <a:ext cx="4684269" cy="746378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ru-RU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ru-RU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ru-RU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ru-RU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subSup"/>
                            <m:ctrlPr>
                              <a:rPr lang="ru-RU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ru-RU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ctrlPr>
                                              <a:rPr lang="ru-RU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ru-RU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ru-RU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=0</m:t>
                                            </m:r>
                                          </m:sub>
                                          <m:sup>
                                            <m:r>
                                              <a:rPr lang="ru-RU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nary>
                                        <m:sSubSup>
                                          <m:sSubSupPr>
                                            <m:ctrlPr>
                                              <a:rPr lang="ru-RU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ru-RU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ru-RU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′′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ru-RU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d>
                                          <m:dPr>
                                            <m:ctrlPr>
                                              <a:rPr lang="ru-RU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d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ctrlPr>
                                              <a:rPr lang="ru-RU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ru-RU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ru-RU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=0</m:t>
                                            </m:r>
                                          </m:sub>
                                          <m:sup>
                                            <m:r>
                                              <a:rPr lang="ru-RU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nary>
                                        <m:sSub>
                                          <m:sSubPr>
                                            <m:ctrlPr>
                                              <a:rPr lang="ru-RU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ru-RU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ru-RU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𝑑𝑢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e>
                        </m:nary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oMath>
                    </m:oMathPara>
                  </a14:m>
                  <a:endParaRPr lang="ru-RU" sz="2400" dirty="0">
                    <a:solidFill>
                      <a:schemeClr val="tx1">
                        <a:lumMod val="50000"/>
                      </a:schemeClr>
                    </a:solidFill>
                    <a:latin typeface="Lexend Deca" panose="020B0604020202020204" charset="0"/>
                    <a:ea typeface="Cambria Math" panose="02040503050406030204" pitchFamily="18" charset="0"/>
                    <a:cs typeface="Lexend Deca" panose="020B0604020202020204" charset="0"/>
                  </a:endParaRPr>
                </a:p>
              </p:txBody>
            </p:sp>
          </mc:Choice>
          <mc:Fallback xmlns="">
            <p:sp>
              <p:nvSpPr>
                <p:cNvPr id="517" name="TextBox 516">
                  <a:extLst>
                    <a:ext uri="{FF2B5EF4-FFF2-40B4-BE49-F238E27FC236}">
                      <a16:creationId xmlns:a16="http://schemas.microsoft.com/office/drawing/2014/main" id="{BFD3930F-1DF8-6426-CB17-B07D8F8B62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6758" y="2032352"/>
                  <a:ext cx="4684269" cy="74637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8" name="Google Shape;361;p42">
              <a:extLst>
                <a:ext uri="{FF2B5EF4-FFF2-40B4-BE49-F238E27FC236}">
                  <a16:creationId xmlns:a16="http://schemas.microsoft.com/office/drawing/2014/main" id="{20A5A8B3-47C6-F995-8B16-FF32755C33A6}"/>
                </a:ext>
              </a:extLst>
            </p:cNvPr>
            <p:cNvSpPr txBox="1">
              <a:spLocks/>
            </p:cNvSpPr>
            <p:nvPr/>
          </p:nvSpPr>
          <p:spPr>
            <a:xfrm>
              <a:off x="7382705" y="2268684"/>
              <a:ext cx="377454" cy="27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48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</a:rPr>
                <a:t>(10)</a:t>
              </a:r>
              <a:endParaRPr lang="ru-RU" sz="1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19" name="Google Shape;244;p35">
              <a:extLst>
                <a:ext uri="{FF2B5EF4-FFF2-40B4-BE49-F238E27FC236}">
                  <a16:creationId xmlns:a16="http://schemas.microsoft.com/office/drawing/2014/main" id="{8399777F-4E66-81A3-0D3E-505A4F4334E3}"/>
                </a:ext>
              </a:extLst>
            </p:cNvPr>
            <p:cNvSpPr/>
            <p:nvPr/>
          </p:nvSpPr>
          <p:spPr>
            <a:xfrm>
              <a:off x="2736758" y="2004282"/>
              <a:ext cx="5023401" cy="802516"/>
            </a:xfrm>
            <a:prstGeom prst="roundRect">
              <a:avLst>
                <a:gd name="adj" fmla="val 36055"/>
              </a:avLst>
            </a:prstGeom>
            <a:noFill/>
            <a:ln w="38100" cap="flat" cmpd="sng">
              <a:solidFill>
                <a:srgbClr val="3B9FFF">
                  <a:alpha val="50196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2" name="Google Shape;238;p35">
                <a:extLst>
                  <a:ext uri="{FF2B5EF4-FFF2-40B4-BE49-F238E27FC236}">
                    <a16:creationId xmlns:a16="http://schemas.microsoft.com/office/drawing/2014/main" id="{99CC91FD-372C-06BA-C83C-76079B1DF7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5078" y="3095858"/>
                <a:ext cx="7351483" cy="1178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1"/>
                  </a:buClr>
                  <a:buSzPts val="2500"/>
                  <a:buFont typeface="Bebas Neue"/>
                  <a:buNone/>
                  <a:defRPr sz="25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0" indent="0" algn="just"/>
                <a:r>
                  <a:rPr lang="ru-RU" sz="1600" dirty="0">
                    <a:solidFill>
                      <a:schemeClr val="tx1">
                        <a:lumMod val="50000"/>
                      </a:schemeClr>
                    </a:solidFill>
                  </a:rPr>
                  <a:t>где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ru-RU" sz="1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1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ru-RU" sz="1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Sup>
                      <m:sSubSupPr>
                        <m:ctrlPr>
                          <a:rPr lang="ru-RU" sz="1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ru-RU" sz="1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ru-RU" sz="1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lang="ru-RU" sz="1600" dirty="0">
                    <a:solidFill>
                      <a:schemeClr val="tx1">
                        <a:lumMod val="50000"/>
                      </a:schemeClr>
                    </a:solidFill>
                  </a:rPr>
                  <a:t> – координаты точек второй производной исходной кривой</a:t>
                </a:r>
                <a:r>
                  <a:rPr lang="en-US" sz="1600" dirty="0">
                    <a:solidFill>
                      <a:schemeClr val="tx1">
                        <a:lumMod val="50000"/>
                      </a:schemeClr>
                    </a:solidFill>
                  </a:rPr>
                  <a:t>;</a:t>
                </a:r>
              </a:p>
              <a:p>
                <a:pPr marL="0" indent="0" algn="just"/>
                <a14:m>
                  <m:oMath xmlns:m="http://schemas.openxmlformats.org/officeDocument/2006/math">
                    <m:r>
                      <a:rPr lang="ru-RU" sz="16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ru-RU" sz="1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ru-RU" sz="1600" dirty="0">
                    <a:solidFill>
                      <a:schemeClr val="tx1">
                        <a:lumMod val="50000"/>
                      </a:schemeClr>
                    </a:solidFill>
                  </a:rPr>
                  <a:t> – координаты точек исходной кривой</a:t>
                </a:r>
                <a:r>
                  <a:rPr lang="en-US" sz="1600" dirty="0">
                    <a:solidFill>
                      <a:schemeClr val="tx1">
                        <a:lumMod val="50000"/>
                      </a:schemeClr>
                    </a:solidFill>
                  </a:rPr>
                  <a:t>;</a:t>
                </a:r>
              </a:p>
              <a:p>
                <a:pPr marL="0" indent="0" algn="just"/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ru-RU" sz="1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1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ru-RU" sz="1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ru-RU" sz="1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ru-RU" sz="1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chemeClr val="tx1">
                        <a:lumMod val="50000"/>
                      </a:schemeClr>
                    </a:solidFill>
                  </a:rPr>
                  <a:t> – координаты аппроксимирующей кривой</a:t>
                </a:r>
                <a:r>
                  <a:rPr lang="en-US" sz="1600" dirty="0">
                    <a:solidFill>
                      <a:schemeClr val="tx1">
                        <a:lumMod val="50000"/>
                      </a:schemeClr>
                    </a:solidFill>
                  </a:rPr>
                  <a:t>;</a:t>
                </a:r>
              </a:p>
              <a:p>
                <a:pPr marL="0" indent="0" algn="just"/>
                <a14:m>
                  <m:oMath xmlns:m="http://schemas.openxmlformats.org/officeDocument/2006/math">
                    <m:r>
                      <a:rPr lang="ru-RU" sz="16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ru-RU" sz="1600" dirty="0">
                    <a:solidFill>
                      <a:schemeClr val="tx1">
                        <a:lumMod val="50000"/>
                      </a:schemeClr>
                    </a:solidFill>
                  </a:rPr>
                  <a:t> – коэффициент кривизны, стремящийся к 0.</a:t>
                </a:r>
              </a:p>
            </p:txBody>
          </p:sp>
        </mc:Choice>
        <mc:Fallback xmlns="">
          <p:sp>
            <p:nvSpPr>
              <p:cNvPr id="522" name="Google Shape;238;p35">
                <a:extLst>
                  <a:ext uri="{FF2B5EF4-FFF2-40B4-BE49-F238E27FC236}">
                    <a16:creationId xmlns:a16="http://schemas.microsoft.com/office/drawing/2014/main" id="{99CC91FD-372C-06BA-C83C-76079B1DF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078" y="3095858"/>
                <a:ext cx="7351483" cy="1178565"/>
              </a:xfrm>
              <a:prstGeom prst="rect">
                <a:avLst/>
              </a:prstGeom>
              <a:blipFill>
                <a:blip r:embed="rId6"/>
                <a:stretch>
                  <a:fillRect l="-3814" t="-26425" b="-243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2BB23DB9-85A8-112D-B543-301F487E6EC0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17</a:t>
            </a:fld>
            <a:endParaRPr lang="ru-RU" dirty="0">
              <a:solidFill>
                <a:schemeClr val="bg2"/>
              </a:solidFill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42CC113F-62EB-FCBF-FBFE-F7D7688A6216}"/>
              </a:ext>
            </a:extLst>
          </p:cNvPr>
          <p:cNvGrpSpPr/>
          <p:nvPr/>
        </p:nvGrpSpPr>
        <p:grpSpPr>
          <a:xfrm>
            <a:off x="1714497" y="676606"/>
            <a:ext cx="5715000" cy="239395"/>
            <a:chOff x="2050256" y="941294"/>
            <a:chExt cx="5093494" cy="0"/>
          </a:xfrm>
        </p:grpSpPr>
        <p:cxnSp>
          <p:nvCxnSpPr>
            <p:cNvPr id="11" name="Google Shape;258;p35">
              <a:extLst>
                <a:ext uri="{FF2B5EF4-FFF2-40B4-BE49-F238E27FC236}">
                  <a16:creationId xmlns:a16="http://schemas.microsoft.com/office/drawing/2014/main" id="{D910612B-1225-E584-7ACE-183E0DEDA78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45;p28">
              <a:extLst>
                <a:ext uri="{FF2B5EF4-FFF2-40B4-BE49-F238E27FC236}">
                  <a16:creationId xmlns:a16="http://schemas.microsoft.com/office/drawing/2014/main" id="{91E6C506-51D3-0F32-202D-81D3AB8DAD0F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Google Shape;510;p46">
            <a:extLst>
              <a:ext uri="{FF2B5EF4-FFF2-40B4-BE49-F238E27FC236}">
                <a16:creationId xmlns:a16="http://schemas.microsoft.com/office/drawing/2014/main" id="{0CE24B25-07E9-4031-000A-5D01D5EC587B}"/>
              </a:ext>
            </a:extLst>
          </p:cNvPr>
          <p:cNvSpPr txBox="1">
            <a:spLocks/>
          </p:cNvSpPr>
          <p:nvPr/>
        </p:nvSpPr>
        <p:spPr>
          <a:xfrm>
            <a:off x="154640" y="225964"/>
            <a:ext cx="8875059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2400" b="1" dirty="0">
                <a:solidFill>
                  <a:schemeClr val="tx1">
                    <a:lumMod val="50000"/>
                  </a:schemeClr>
                </a:solidFill>
              </a:rPr>
              <a:t>Алгоритм аппроксимации на основе интегральной нормы</a:t>
            </a:r>
            <a:endParaRPr lang="en-US" sz="24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022800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CEB3F6B-B2E2-E32F-1216-692D6DBD5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EFEBC55-EAEC-6ECC-2C42-6B23B47195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1" t="10850" r="2795" b="1664"/>
          <a:stretch/>
        </p:blipFill>
        <p:spPr>
          <a:xfrm>
            <a:off x="4676037" y="835845"/>
            <a:ext cx="4091839" cy="401549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81ECD3B-5780-E7EB-E962-66907FFBB5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1" t="10850" r="2795" b="1664"/>
          <a:stretch/>
        </p:blipFill>
        <p:spPr>
          <a:xfrm>
            <a:off x="4676037" y="835846"/>
            <a:ext cx="4091839" cy="401549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C621F5D6-0CDF-EDAB-760D-EAE7E59042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1" t="10850" r="2795" b="1664"/>
          <a:stretch/>
        </p:blipFill>
        <p:spPr>
          <a:xfrm>
            <a:off x="4676037" y="835847"/>
            <a:ext cx="4091839" cy="401549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B8D35738-2125-4643-9D73-1531F46917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01" t="10850" r="2795" b="1664"/>
          <a:stretch/>
        </p:blipFill>
        <p:spPr>
          <a:xfrm>
            <a:off x="4676037" y="835847"/>
            <a:ext cx="4091839" cy="4015490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D1BF4253-F16B-C90E-D080-1E7FA5326E8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01" t="10850" r="2795" b="1664"/>
          <a:stretch/>
        </p:blipFill>
        <p:spPr>
          <a:xfrm>
            <a:off x="4676037" y="835847"/>
            <a:ext cx="4091839" cy="4015490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A97533BE-DB64-1C6F-C781-D8FA8BEF86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0143" y="2551579"/>
            <a:ext cx="3083095" cy="2478915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0081A557-0990-CFCD-335C-FF509DFBF83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901" t="10850" r="2795" b="1664"/>
          <a:stretch/>
        </p:blipFill>
        <p:spPr>
          <a:xfrm>
            <a:off x="4676034" y="835844"/>
            <a:ext cx="4091839" cy="4015490"/>
          </a:xfrm>
          <a:prstGeom prst="rect">
            <a:avLst/>
          </a:prstGeom>
        </p:spPr>
      </p:pic>
      <p:sp>
        <p:nvSpPr>
          <p:cNvPr id="105" name="Google Shape;198;p32">
            <a:extLst>
              <a:ext uri="{FF2B5EF4-FFF2-40B4-BE49-F238E27FC236}">
                <a16:creationId xmlns:a16="http://schemas.microsoft.com/office/drawing/2014/main" id="{1A672CEC-4413-A2F9-A497-B66D164D0267}"/>
              </a:ext>
            </a:extLst>
          </p:cNvPr>
          <p:cNvSpPr/>
          <p:nvPr/>
        </p:nvSpPr>
        <p:spPr>
          <a:xfrm>
            <a:off x="4676035" y="835846"/>
            <a:ext cx="4091840" cy="401549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1F21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6" name="Google Shape;238;p35">
            <a:extLst>
              <a:ext uri="{FF2B5EF4-FFF2-40B4-BE49-F238E27FC236}">
                <a16:creationId xmlns:a16="http://schemas.microsoft.com/office/drawing/2014/main" id="{754CE90A-34AC-15ED-9778-EF1C8CB25FF5}"/>
              </a:ext>
            </a:extLst>
          </p:cNvPr>
          <p:cNvSpPr txBox="1">
            <a:spLocks/>
          </p:cNvSpPr>
          <p:nvPr/>
        </p:nvSpPr>
        <p:spPr>
          <a:xfrm>
            <a:off x="364190" y="2455830"/>
            <a:ext cx="4091840" cy="77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>
              <a:tabLst>
                <a:tab pos="5939790" algn="r"/>
              </a:tabLst>
            </a:pPr>
            <a:r>
              <a:rPr lang="ru-RU" sz="1600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ea typeface="Calibri" panose="020F0502020204030204" pitchFamily="34" charset="0"/>
                <a:cs typeface="Lexend Deca" panose="020B0604020202020204" charset="0"/>
              </a:rPr>
              <a:t>Используем для аппроксимации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ea typeface="Calibri" panose="020F0502020204030204" pitchFamily="34" charset="0"/>
                <a:cs typeface="Lexend Deca" panose="020B0604020202020204" charset="0"/>
              </a:rPr>
              <a:t>NURBS</a:t>
            </a:r>
            <a:r>
              <a:rPr lang="ru-RU" sz="1600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ea typeface="Calibri" panose="020F0502020204030204" pitchFamily="34" charset="0"/>
                <a:cs typeface="Lexend Deca" panose="020B0604020202020204" charset="0"/>
              </a:rPr>
              <a:t> 5 степени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ea typeface="Calibri" panose="020F0502020204030204" pitchFamily="34" charset="0"/>
                <a:cs typeface="Lexend Deca" panose="020B0604020202020204" charset="0"/>
              </a:rPr>
              <a:t> </a:t>
            </a:r>
            <a:r>
              <a:rPr lang="ru-RU" sz="1600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ea typeface="Calibri" panose="020F0502020204030204" pitchFamily="34" charset="0"/>
                <a:cs typeface="Lexend Deca" panose="020B0604020202020204" charset="0"/>
              </a:rPr>
              <a:t>из прошлого примера.</a:t>
            </a:r>
            <a:endParaRPr lang="ru-RU" sz="1600" dirty="0">
              <a:solidFill>
                <a:schemeClr val="tx1">
                  <a:lumMod val="50000"/>
                </a:schemeClr>
              </a:solidFill>
              <a:effectLst/>
              <a:latin typeface="Lexend Deca" panose="020B0604020202020204" charset="0"/>
              <a:ea typeface="Calibri" panose="020F0502020204030204" pitchFamily="34" charset="0"/>
              <a:cs typeface="Lexend Deca" panose="020B0604020202020204" charset="0"/>
            </a:endParaRPr>
          </a:p>
        </p:txBody>
      </p:sp>
      <p:sp>
        <p:nvSpPr>
          <p:cNvPr id="107" name="Google Shape;238;p35">
            <a:extLst>
              <a:ext uri="{FF2B5EF4-FFF2-40B4-BE49-F238E27FC236}">
                <a16:creationId xmlns:a16="http://schemas.microsoft.com/office/drawing/2014/main" id="{EA1D7C5F-7DD3-47DA-2415-45FA0BBDE203}"/>
              </a:ext>
            </a:extLst>
          </p:cNvPr>
          <p:cNvSpPr txBox="1">
            <a:spLocks/>
          </p:cNvSpPr>
          <p:nvPr/>
        </p:nvSpPr>
        <p:spPr>
          <a:xfrm>
            <a:off x="364190" y="2460780"/>
            <a:ext cx="4091840" cy="77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>
              <a:tabLst>
                <a:tab pos="5939790" algn="r"/>
              </a:tabLst>
            </a:pPr>
            <a:r>
              <a:rPr lang="ru-RU" sz="1600" dirty="0">
                <a:solidFill>
                  <a:schemeClr val="tx1">
                    <a:lumMod val="50000"/>
                  </a:schemeClr>
                </a:solidFill>
                <a:effectLst/>
                <a:latin typeface="Lexend Deca" panose="020B0604020202020204" charset="0"/>
                <a:ea typeface="Calibri" panose="020F0502020204030204" pitchFamily="34" charset="0"/>
                <a:cs typeface="Lexend Deca" panose="020B0604020202020204" charset="0"/>
              </a:rPr>
              <a:t>Вычислим новый определяющий многоугольник из 4 точек дл</a:t>
            </a:r>
            <a:r>
              <a:rPr lang="ru-RU" sz="1600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ea typeface="Calibri" panose="020F0502020204030204" pitchFamily="34" charset="0"/>
                <a:cs typeface="Lexend Deca" panose="020B0604020202020204" charset="0"/>
              </a:rPr>
              <a:t>я кривой Безье 3 степени.</a:t>
            </a:r>
            <a:endParaRPr lang="ru-RU" sz="1600" dirty="0">
              <a:solidFill>
                <a:schemeClr val="tx1">
                  <a:lumMod val="50000"/>
                </a:schemeClr>
              </a:solidFill>
              <a:effectLst/>
              <a:latin typeface="Lexend Deca" panose="020B0604020202020204" charset="0"/>
              <a:ea typeface="Calibri" panose="020F0502020204030204" pitchFamily="34" charset="0"/>
              <a:cs typeface="Lexend Deca" panose="020B0604020202020204" charset="0"/>
            </a:endParaRPr>
          </a:p>
        </p:txBody>
      </p:sp>
      <p:sp>
        <p:nvSpPr>
          <p:cNvPr id="108" name="Google Shape;238;p35">
            <a:extLst>
              <a:ext uri="{FF2B5EF4-FFF2-40B4-BE49-F238E27FC236}">
                <a16:creationId xmlns:a16="http://schemas.microsoft.com/office/drawing/2014/main" id="{D8C98855-59FB-B87C-C637-DCC355731936}"/>
              </a:ext>
            </a:extLst>
          </p:cNvPr>
          <p:cNvSpPr txBox="1">
            <a:spLocks/>
          </p:cNvSpPr>
          <p:nvPr/>
        </p:nvSpPr>
        <p:spPr>
          <a:xfrm>
            <a:off x="432232" y="2301234"/>
            <a:ext cx="4091840" cy="108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>
              <a:tabLst>
                <a:tab pos="5939790" algn="r"/>
              </a:tabLst>
            </a:pPr>
            <a:r>
              <a:rPr lang="ru-RU" sz="1600" dirty="0">
                <a:solidFill>
                  <a:schemeClr val="tx1">
                    <a:lumMod val="50000"/>
                  </a:schemeClr>
                </a:solidFill>
                <a:effectLst/>
                <a:latin typeface="Lexend Deca" panose="020B0604020202020204" charset="0"/>
                <a:ea typeface="Calibri" panose="020F0502020204030204" pitchFamily="34" charset="0"/>
                <a:cs typeface="Lexend Deca" panose="020B0604020202020204" charset="0"/>
              </a:rPr>
              <a:t>Максимальное расстояние между кривыми </a:t>
            </a:r>
            <a:r>
              <a:rPr lang="ru-RU" sz="1600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ea typeface="Calibri" panose="020F0502020204030204" pitchFamily="34" charset="0"/>
                <a:cs typeface="Lexend Deca" panose="020B0604020202020204" charset="0"/>
              </a:rPr>
              <a:t>равняется </a:t>
            </a:r>
            <a:r>
              <a:rPr lang="ru-RU" sz="1600" b="1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ea typeface="Calibri" panose="020F0502020204030204" pitchFamily="34" charset="0"/>
                <a:cs typeface="Lexend Deca" panose="020B0604020202020204" charset="0"/>
              </a:rPr>
              <a:t>0.124</a:t>
            </a:r>
            <a:r>
              <a:rPr lang="ru-RU" sz="1600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ea typeface="Calibri" panose="020F0502020204030204" pitchFamily="34" charset="0"/>
                <a:cs typeface="Lexend Deca" panose="020B0604020202020204" charset="0"/>
              </a:rPr>
              <a:t>, что в несколько раз меньше, по сравнению с нативным алгоритмом аппроксимации.</a:t>
            </a:r>
            <a:endParaRPr lang="ru-RU" sz="1600" b="1" dirty="0">
              <a:solidFill>
                <a:schemeClr val="tx1">
                  <a:lumMod val="50000"/>
                </a:schemeClr>
              </a:solidFill>
              <a:effectLst/>
              <a:latin typeface="Lexend Deca" panose="020B0604020202020204" charset="0"/>
              <a:ea typeface="Calibri" panose="020F0502020204030204" pitchFamily="34" charset="0"/>
              <a:cs typeface="Lexend Deca" panose="020B0604020202020204" charset="0"/>
            </a:endParaRPr>
          </a:p>
        </p:txBody>
      </p:sp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3D0EC889-FC60-52AE-8856-52D487E26A2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967" t="9469" r="2475" b="2077"/>
          <a:stretch/>
        </p:blipFill>
        <p:spPr>
          <a:xfrm>
            <a:off x="376124" y="829643"/>
            <a:ext cx="4084221" cy="4015490"/>
          </a:xfrm>
          <a:prstGeom prst="rect">
            <a:avLst/>
          </a:prstGeom>
        </p:spPr>
      </p:pic>
      <p:sp>
        <p:nvSpPr>
          <p:cNvPr id="114" name="Google Shape;198;p32">
            <a:extLst>
              <a:ext uri="{FF2B5EF4-FFF2-40B4-BE49-F238E27FC236}">
                <a16:creationId xmlns:a16="http://schemas.microsoft.com/office/drawing/2014/main" id="{E60E0055-DD10-3701-4631-EBFB3A2645B1}"/>
              </a:ext>
            </a:extLst>
          </p:cNvPr>
          <p:cNvSpPr/>
          <p:nvPr/>
        </p:nvSpPr>
        <p:spPr>
          <a:xfrm>
            <a:off x="378890" y="835845"/>
            <a:ext cx="4091840" cy="401549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1F21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Google Shape;238;p35">
            <a:extLst>
              <a:ext uri="{FF2B5EF4-FFF2-40B4-BE49-F238E27FC236}">
                <a16:creationId xmlns:a16="http://schemas.microsoft.com/office/drawing/2014/main" id="{24953C4E-D303-45AF-C6B4-85C586F2169D}"/>
              </a:ext>
            </a:extLst>
          </p:cNvPr>
          <p:cNvSpPr txBox="1">
            <a:spLocks/>
          </p:cNvSpPr>
          <p:nvPr/>
        </p:nvSpPr>
        <p:spPr>
          <a:xfrm>
            <a:off x="666501" y="4145794"/>
            <a:ext cx="3623302" cy="38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just">
              <a:tabLst>
                <a:tab pos="5939790" algn="r"/>
              </a:tabLst>
            </a:pPr>
            <a:r>
              <a:rPr lang="ru-RU" sz="1600" dirty="0">
                <a:solidFill>
                  <a:srgbClr val="000000"/>
                </a:solidFill>
                <a:effectLst/>
                <a:latin typeface="Lexend Deca" panose="020B0604020202020204" charset="0"/>
                <a:ea typeface="Calibri" panose="020F0502020204030204" pitchFamily="34" charset="0"/>
                <a:cs typeface="Lexend Deca" panose="020B0604020202020204" charset="0"/>
              </a:rPr>
              <a:t>Нативный алгоритм аппроксимации</a:t>
            </a:r>
            <a:endParaRPr lang="ru-RU" sz="1600" dirty="0">
              <a:effectLst/>
              <a:latin typeface="Lexend Deca" panose="020B0604020202020204" charset="0"/>
              <a:ea typeface="Calibri" panose="020F0502020204030204" pitchFamily="34" charset="0"/>
              <a:cs typeface="Lexend Deca" panose="020B0604020202020204" charset="0"/>
            </a:endParaRPr>
          </a:p>
        </p:txBody>
      </p:sp>
      <p:sp>
        <p:nvSpPr>
          <p:cNvPr id="7" name="Google Shape;238;p35">
            <a:extLst>
              <a:ext uri="{FF2B5EF4-FFF2-40B4-BE49-F238E27FC236}">
                <a16:creationId xmlns:a16="http://schemas.microsoft.com/office/drawing/2014/main" id="{A8B99F09-6264-A508-9D8E-4A0A15105D57}"/>
              </a:ext>
            </a:extLst>
          </p:cNvPr>
          <p:cNvSpPr txBox="1">
            <a:spLocks/>
          </p:cNvSpPr>
          <p:nvPr/>
        </p:nvSpPr>
        <p:spPr>
          <a:xfrm>
            <a:off x="5028445" y="4101846"/>
            <a:ext cx="3623302" cy="47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>
              <a:tabLst>
                <a:tab pos="5939790" algn="r"/>
              </a:tabLst>
            </a:pPr>
            <a:r>
              <a:rPr lang="ru-RU" sz="1600" dirty="0">
                <a:solidFill>
                  <a:srgbClr val="000000"/>
                </a:solidFill>
                <a:effectLst/>
                <a:latin typeface="Lexend Deca" panose="020B0604020202020204" charset="0"/>
                <a:ea typeface="Calibri" panose="020F0502020204030204" pitchFamily="34" charset="0"/>
                <a:cs typeface="Lexend Deca" panose="020B0604020202020204" charset="0"/>
              </a:rPr>
              <a:t>Алгоритм аппроксимации на основе интегральной нормы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B46D9557-FB3F-43DE-F85B-4055C74D563D}"/>
              </a:ext>
            </a:extLst>
          </p:cNvPr>
          <p:cNvGrpSpPr/>
          <p:nvPr/>
        </p:nvGrpSpPr>
        <p:grpSpPr>
          <a:xfrm>
            <a:off x="1714497" y="676606"/>
            <a:ext cx="5715000" cy="239395"/>
            <a:chOff x="2050256" y="941294"/>
            <a:chExt cx="5093494" cy="0"/>
          </a:xfrm>
        </p:grpSpPr>
        <p:cxnSp>
          <p:nvCxnSpPr>
            <p:cNvPr id="17" name="Google Shape;258;p35">
              <a:extLst>
                <a:ext uri="{FF2B5EF4-FFF2-40B4-BE49-F238E27FC236}">
                  <a16:creationId xmlns:a16="http://schemas.microsoft.com/office/drawing/2014/main" id="{055F2D35-FFCC-21AC-E3A6-5BC25AE8C862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45;p28">
              <a:extLst>
                <a:ext uri="{FF2B5EF4-FFF2-40B4-BE49-F238E27FC236}">
                  <a16:creationId xmlns:a16="http://schemas.microsoft.com/office/drawing/2014/main" id="{CF83553F-CDD9-B63A-914F-6F5A31E6A241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" name="Google Shape;510;p46">
            <a:extLst>
              <a:ext uri="{FF2B5EF4-FFF2-40B4-BE49-F238E27FC236}">
                <a16:creationId xmlns:a16="http://schemas.microsoft.com/office/drawing/2014/main" id="{41706ACE-E8D7-470E-399B-735258930947}"/>
              </a:ext>
            </a:extLst>
          </p:cNvPr>
          <p:cNvSpPr txBox="1">
            <a:spLocks/>
          </p:cNvSpPr>
          <p:nvPr/>
        </p:nvSpPr>
        <p:spPr>
          <a:xfrm>
            <a:off x="154640" y="225964"/>
            <a:ext cx="8875059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2400" b="1" dirty="0">
                <a:solidFill>
                  <a:schemeClr val="tx1">
                    <a:lumMod val="50000"/>
                  </a:schemeClr>
                </a:solidFill>
              </a:rPr>
              <a:t>Алгоритм аппроксимации на основе интегральной нормы</a:t>
            </a:r>
            <a:endParaRPr lang="en-US" sz="24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5D5DD389-C7FD-94CE-3508-6DC9FC2A6D3F}"/>
              </a:ext>
            </a:extLst>
          </p:cNvPr>
          <p:cNvSpPr/>
          <p:nvPr/>
        </p:nvSpPr>
        <p:spPr>
          <a:xfrm>
            <a:off x="159778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18</a:t>
            </a:fld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3703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8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8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8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7" grpId="0"/>
      <p:bldP spid="107" grpId="1"/>
      <p:bldP spid="108" grpId="0"/>
      <p:bldP spid="108" grpId="1"/>
      <p:bldP spid="114" grpId="0" animBg="1"/>
      <p:bldP spid="6" grpId="0"/>
      <p:bldP spid="7" grpId="0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6A855FD3-7A34-C8FA-AF77-4A24C48E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510;p46">
            <a:extLst>
              <a:ext uri="{FF2B5EF4-FFF2-40B4-BE49-F238E27FC236}">
                <a16:creationId xmlns:a16="http://schemas.microsoft.com/office/drawing/2014/main" id="{86F6F923-ACD4-09C5-79BE-B7CDBC83EB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4640" y="251364"/>
            <a:ext cx="8875059" cy="4419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b="1">
                <a:solidFill>
                  <a:schemeClr val="tx1">
                    <a:lumMod val="50000"/>
                  </a:schemeClr>
                </a:solidFill>
              </a:rPr>
              <a:t>Профиль крыла самолета </a:t>
            </a:r>
            <a:r>
              <a:rPr lang="ru-RU" sz="2500" b="1" dirty="0">
                <a:solidFill>
                  <a:schemeClr val="tx1">
                    <a:lumMod val="50000"/>
                  </a:schemeClr>
                </a:solidFill>
              </a:rPr>
              <a:t>– кривая </a:t>
            </a:r>
            <a:r>
              <a:rPr lang="en-US" sz="2500" b="1" dirty="0">
                <a:solidFill>
                  <a:schemeClr val="tx1">
                    <a:lumMod val="50000"/>
                  </a:schemeClr>
                </a:solidFill>
              </a:rPr>
              <a:t>24 </a:t>
            </a:r>
            <a:r>
              <a:rPr lang="ru-RU" sz="2500" b="1" dirty="0">
                <a:solidFill>
                  <a:schemeClr val="tx1">
                    <a:lumMod val="50000"/>
                  </a:schemeClr>
                </a:solidFill>
              </a:rPr>
              <a:t>степени</a:t>
            </a:r>
            <a:endParaRPr lang="en-US" sz="25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F65D221-FD21-47AD-1A36-53BBBC5970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7" t="5509" r="677" b="5509"/>
          <a:stretch/>
        </p:blipFill>
        <p:spPr>
          <a:xfrm>
            <a:off x="366737" y="833388"/>
            <a:ext cx="7846343" cy="398117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A096D9-D596-991C-A23D-9CAF68F20D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" t="5509" r="677" b="5509"/>
          <a:stretch/>
        </p:blipFill>
        <p:spPr>
          <a:xfrm>
            <a:off x="366737" y="833388"/>
            <a:ext cx="7846343" cy="398117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B9B899-8DA5-4C2A-B1A5-64A8088B72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7" t="5509" r="677" b="5509"/>
          <a:stretch/>
        </p:blipFill>
        <p:spPr>
          <a:xfrm>
            <a:off x="366737" y="833388"/>
            <a:ext cx="7846344" cy="3981170"/>
          </a:xfrm>
          <a:prstGeom prst="rect">
            <a:avLst/>
          </a:prstGeom>
        </p:spPr>
      </p:pic>
      <p:sp>
        <p:nvSpPr>
          <p:cNvPr id="5" name="Google Shape;198;p32">
            <a:extLst>
              <a:ext uri="{FF2B5EF4-FFF2-40B4-BE49-F238E27FC236}">
                <a16:creationId xmlns:a16="http://schemas.microsoft.com/office/drawing/2014/main" id="{3F613897-8B27-FB07-1635-2B0862730D7A}"/>
              </a:ext>
            </a:extLst>
          </p:cNvPr>
          <p:cNvSpPr/>
          <p:nvPr/>
        </p:nvSpPr>
        <p:spPr>
          <a:xfrm>
            <a:off x="366736" y="833388"/>
            <a:ext cx="7846342" cy="398117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1F21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F184CFE-CD58-91C5-EA1B-A191DD951883}"/>
              </a:ext>
            </a:extLst>
          </p:cNvPr>
          <p:cNvGrpSpPr/>
          <p:nvPr/>
        </p:nvGrpSpPr>
        <p:grpSpPr>
          <a:xfrm>
            <a:off x="2127250" y="692524"/>
            <a:ext cx="4889500" cy="137159"/>
            <a:chOff x="2050256" y="941294"/>
            <a:chExt cx="5093494" cy="0"/>
          </a:xfrm>
        </p:grpSpPr>
        <p:cxnSp>
          <p:nvCxnSpPr>
            <p:cNvPr id="7" name="Google Shape;258;p35">
              <a:extLst>
                <a:ext uri="{FF2B5EF4-FFF2-40B4-BE49-F238E27FC236}">
                  <a16:creationId xmlns:a16="http://schemas.microsoft.com/office/drawing/2014/main" id="{74A55673-F9B6-4D01-25AA-1716CFF5FAAF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45;p28">
              <a:extLst>
                <a:ext uri="{FF2B5EF4-FFF2-40B4-BE49-F238E27FC236}">
                  <a16:creationId xmlns:a16="http://schemas.microsoft.com/office/drawing/2014/main" id="{DE909541-F481-83CF-1280-ECF129D26E1A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8277CC8-C808-055E-A238-EA661196BC70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19</a:t>
            </a:fld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742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Введение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3625847" y="776754"/>
            <a:ext cx="1892300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" name="Google Shape;182;p31">
            <a:extLst>
              <a:ext uri="{FF2B5EF4-FFF2-40B4-BE49-F238E27FC236}">
                <a16:creationId xmlns:a16="http://schemas.microsoft.com/office/drawing/2014/main" id="{8F6ABAC1-3711-0A72-5C33-AA22D3E37D56}"/>
              </a:ext>
            </a:extLst>
          </p:cNvPr>
          <p:cNvSpPr txBox="1">
            <a:spLocks/>
          </p:cNvSpPr>
          <p:nvPr/>
        </p:nvSpPr>
        <p:spPr>
          <a:xfrm>
            <a:off x="342484" y="101995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1">
                    <a:lumMod val="10000"/>
                  </a:schemeClr>
                </a:solidFill>
              </a:rPr>
              <a:t>1</a:t>
            </a:r>
          </a:p>
        </p:txBody>
      </p:sp>
      <p:sp>
        <p:nvSpPr>
          <p:cNvPr id="26" name="Google Shape;172;p31">
            <a:extLst>
              <a:ext uri="{FF2B5EF4-FFF2-40B4-BE49-F238E27FC236}">
                <a16:creationId xmlns:a16="http://schemas.microsoft.com/office/drawing/2014/main" id="{074C7FD6-5173-0DDA-4AA1-4F10A5D7E6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8530" y="1884516"/>
            <a:ext cx="7430157" cy="10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bg1">
                    <a:lumMod val="10000"/>
                  </a:schemeClr>
                </a:solidFill>
              </a:rPr>
              <a:t>Актуальность работы</a:t>
            </a:r>
            <a:r>
              <a:rPr lang="ru-RU" sz="1800" dirty="0">
                <a:solidFill>
                  <a:schemeClr val="bg1">
                    <a:lumMod val="10000"/>
                  </a:schemeClr>
                </a:solidFill>
              </a:rPr>
              <a:t> обусловлена принципиальной значимостью для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</a:rPr>
              <a:t>CAD</a:t>
            </a:r>
            <a:r>
              <a:rPr lang="ru-RU" sz="1800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</a:rPr>
              <a:t>CAM</a:t>
            </a:r>
            <a:r>
              <a:rPr lang="ru-RU" sz="1800" dirty="0">
                <a:solidFill>
                  <a:schemeClr val="bg1">
                    <a:lumMod val="10000"/>
                  </a:schemeClr>
                </a:solidFill>
              </a:rPr>
              <a:t> и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</a:rPr>
              <a:t>CAE </a:t>
            </a:r>
            <a:r>
              <a:rPr lang="ru-RU" sz="1800" dirty="0">
                <a:solidFill>
                  <a:schemeClr val="bg1">
                    <a:lumMod val="10000"/>
                  </a:schemeClr>
                </a:solidFill>
              </a:rPr>
              <a:t>систем использования сплайновых кривых для моделирования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</a:rPr>
              <a:t>2D </a:t>
            </a:r>
            <a:r>
              <a:rPr lang="ru-RU" sz="1800" dirty="0">
                <a:solidFill>
                  <a:schemeClr val="bg1">
                    <a:lumMod val="10000"/>
                  </a:schemeClr>
                </a:solidFill>
              </a:rPr>
              <a:t>и 3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</a:rPr>
              <a:t>D </a:t>
            </a:r>
            <a:r>
              <a:rPr lang="ru-RU" sz="1800" dirty="0">
                <a:solidFill>
                  <a:schemeClr val="bg1">
                    <a:lumMod val="10000"/>
                  </a:schemeClr>
                </a:solidFill>
              </a:rPr>
              <a:t> моделей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</a:rPr>
              <a:t>.</a:t>
            </a:r>
            <a:endParaRPr sz="1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0" name="Google Shape;172;p31">
            <a:extLst>
              <a:ext uri="{FF2B5EF4-FFF2-40B4-BE49-F238E27FC236}">
                <a16:creationId xmlns:a16="http://schemas.microsoft.com/office/drawing/2014/main" id="{ED095148-E910-0B76-5E13-858671579D12}"/>
              </a:ext>
            </a:extLst>
          </p:cNvPr>
          <p:cNvSpPr txBox="1">
            <a:spLocks/>
          </p:cNvSpPr>
          <p:nvPr/>
        </p:nvSpPr>
        <p:spPr>
          <a:xfrm>
            <a:off x="1248530" y="3026318"/>
            <a:ext cx="6780060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1800" b="1" dirty="0">
                <a:solidFill>
                  <a:schemeClr val="bg1">
                    <a:lumMod val="10000"/>
                  </a:schemeClr>
                </a:solidFill>
              </a:rPr>
              <a:t>Новизна работы </a:t>
            </a:r>
            <a:r>
              <a:rPr lang="ru-RU" sz="1800" dirty="0">
                <a:solidFill>
                  <a:schemeClr val="bg1">
                    <a:lumMod val="10000"/>
                  </a:schemeClr>
                </a:solidFill>
              </a:rPr>
              <a:t>заключается в разработке, реализации и исследовании алгоритмов понижения степени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</a:rPr>
              <a:t>NURBS.</a:t>
            </a:r>
            <a:endParaRPr lang="ru-RU" sz="1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B71EBB11-A3C5-92F0-83F2-850D6041F6AD}"/>
              </a:ext>
            </a:extLst>
          </p:cNvPr>
          <p:cNvSpPr txBox="1">
            <a:spLocks/>
          </p:cNvSpPr>
          <p:nvPr/>
        </p:nvSpPr>
        <p:spPr>
          <a:xfrm>
            <a:off x="1426486" y="3563382"/>
            <a:ext cx="7660364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2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Google Shape;172;p31">
            <a:extLst>
              <a:ext uri="{FF2B5EF4-FFF2-40B4-BE49-F238E27FC236}">
                <a16:creationId xmlns:a16="http://schemas.microsoft.com/office/drawing/2014/main" id="{C0225353-66A3-A538-51DE-F190608F3B3C}"/>
              </a:ext>
            </a:extLst>
          </p:cNvPr>
          <p:cNvSpPr txBox="1">
            <a:spLocks/>
          </p:cNvSpPr>
          <p:nvPr/>
        </p:nvSpPr>
        <p:spPr>
          <a:xfrm>
            <a:off x="1248529" y="3994799"/>
            <a:ext cx="7430157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1800" b="1" dirty="0">
                <a:solidFill>
                  <a:schemeClr val="bg1">
                    <a:lumMod val="10000"/>
                  </a:schemeClr>
                </a:solidFill>
              </a:rPr>
              <a:t>Практическая значимость </a:t>
            </a:r>
            <a:r>
              <a:rPr lang="ru-RU" sz="1800" dirty="0">
                <a:solidFill>
                  <a:schemeClr val="bg1">
                    <a:lumMod val="10000"/>
                  </a:schemeClr>
                </a:solidFill>
              </a:rPr>
              <a:t>заключается в возможном использовании реализованных алгоритмов в модуле СПЖЦ.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</a:rPr>
              <a:t>Core</a:t>
            </a:r>
            <a:r>
              <a:rPr lang="ru-RU" sz="1800" dirty="0">
                <a:solidFill>
                  <a:schemeClr val="bg1">
                    <a:lumMod val="10000"/>
                  </a:schemeClr>
                </a:solidFill>
              </a:rPr>
              <a:t>, разрабатываемого во РФЯЦ-ВНИИЭФ.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BCDCD35-126C-E93F-0FD6-CFE8C852899A}"/>
              </a:ext>
            </a:extLst>
          </p:cNvPr>
          <p:cNvGrpSpPr/>
          <p:nvPr/>
        </p:nvGrpSpPr>
        <p:grpSpPr>
          <a:xfrm>
            <a:off x="453864" y="1654123"/>
            <a:ext cx="577034" cy="175828"/>
            <a:chOff x="2050256" y="941294"/>
            <a:chExt cx="5093494" cy="0"/>
          </a:xfrm>
        </p:grpSpPr>
        <p:cxnSp>
          <p:nvCxnSpPr>
            <p:cNvPr id="3" name="Google Shape;258;p35">
              <a:extLst>
                <a:ext uri="{FF2B5EF4-FFF2-40B4-BE49-F238E27FC236}">
                  <a16:creationId xmlns:a16="http://schemas.microsoft.com/office/drawing/2014/main" id="{D03B6E36-F884-2359-32AB-82BFC0F1560E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45;p28">
              <a:extLst>
                <a:ext uri="{FF2B5EF4-FFF2-40B4-BE49-F238E27FC236}">
                  <a16:creationId xmlns:a16="http://schemas.microsoft.com/office/drawing/2014/main" id="{5BE1F0BC-047E-0213-DA73-B98BE87E08EA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Google Shape;182;p31">
            <a:extLst>
              <a:ext uri="{FF2B5EF4-FFF2-40B4-BE49-F238E27FC236}">
                <a16:creationId xmlns:a16="http://schemas.microsoft.com/office/drawing/2014/main" id="{6DF5FB5E-C52A-B0F0-0763-A29F08ED0C40}"/>
              </a:ext>
            </a:extLst>
          </p:cNvPr>
          <p:cNvSpPr txBox="1">
            <a:spLocks/>
          </p:cNvSpPr>
          <p:nvPr/>
        </p:nvSpPr>
        <p:spPr>
          <a:xfrm>
            <a:off x="357844" y="2064086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2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9A3A1385-51CC-C77E-7CCB-E733628B7067}"/>
              </a:ext>
            </a:extLst>
          </p:cNvPr>
          <p:cNvSpPr txBox="1">
            <a:spLocks/>
          </p:cNvSpPr>
          <p:nvPr/>
        </p:nvSpPr>
        <p:spPr>
          <a:xfrm>
            <a:off x="344543" y="3103174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3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F6D9C93-4897-1776-ED8B-2E124AF7A9E8}"/>
              </a:ext>
            </a:extLst>
          </p:cNvPr>
          <p:cNvGrpSpPr/>
          <p:nvPr/>
        </p:nvGrpSpPr>
        <p:grpSpPr>
          <a:xfrm>
            <a:off x="450688" y="2702928"/>
            <a:ext cx="577034" cy="175828"/>
            <a:chOff x="2050256" y="941294"/>
            <a:chExt cx="5093494" cy="0"/>
          </a:xfrm>
        </p:grpSpPr>
        <p:cxnSp>
          <p:nvCxnSpPr>
            <p:cNvPr id="27" name="Google Shape;258;p35">
              <a:extLst>
                <a:ext uri="{FF2B5EF4-FFF2-40B4-BE49-F238E27FC236}">
                  <a16:creationId xmlns:a16="http://schemas.microsoft.com/office/drawing/2014/main" id="{C800F500-B609-24FD-689D-EE94422737F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145;p28">
              <a:extLst>
                <a:ext uri="{FF2B5EF4-FFF2-40B4-BE49-F238E27FC236}">
                  <a16:creationId xmlns:a16="http://schemas.microsoft.com/office/drawing/2014/main" id="{4122AF36-62BE-51E1-4982-5C1C076CE000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D0D82C1-E215-E253-F4AE-39BD1D00F1EB}"/>
              </a:ext>
            </a:extLst>
          </p:cNvPr>
          <p:cNvGrpSpPr/>
          <p:nvPr/>
        </p:nvGrpSpPr>
        <p:grpSpPr>
          <a:xfrm>
            <a:off x="447512" y="3740408"/>
            <a:ext cx="577034" cy="175828"/>
            <a:chOff x="2050256" y="941294"/>
            <a:chExt cx="5093494" cy="0"/>
          </a:xfrm>
        </p:grpSpPr>
        <p:cxnSp>
          <p:nvCxnSpPr>
            <p:cNvPr id="31" name="Google Shape;258;p35">
              <a:extLst>
                <a:ext uri="{FF2B5EF4-FFF2-40B4-BE49-F238E27FC236}">
                  <a16:creationId xmlns:a16="http://schemas.microsoft.com/office/drawing/2014/main" id="{7FF8DEF7-23EA-4708-D364-7493AA1A5A45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145;p28">
              <a:extLst>
                <a:ext uri="{FF2B5EF4-FFF2-40B4-BE49-F238E27FC236}">
                  <a16:creationId xmlns:a16="http://schemas.microsoft.com/office/drawing/2014/main" id="{04AEF555-54B0-8C09-133E-53D4B0E60771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" name="Google Shape;182;p31">
            <a:extLst>
              <a:ext uri="{FF2B5EF4-FFF2-40B4-BE49-F238E27FC236}">
                <a16:creationId xmlns:a16="http://schemas.microsoft.com/office/drawing/2014/main" id="{957E4EDD-BD82-7C71-73A4-05DC0F13B59B}"/>
              </a:ext>
            </a:extLst>
          </p:cNvPr>
          <p:cNvSpPr txBox="1">
            <a:spLocks/>
          </p:cNvSpPr>
          <p:nvPr/>
        </p:nvSpPr>
        <p:spPr>
          <a:xfrm>
            <a:off x="344543" y="4078820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4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38DFC9E-1A56-E264-2A2D-8992D8F2ABBD}"/>
              </a:ext>
            </a:extLst>
          </p:cNvPr>
          <p:cNvGrpSpPr/>
          <p:nvPr/>
        </p:nvGrpSpPr>
        <p:grpSpPr>
          <a:xfrm>
            <a:off x="450688" y="4697056"/>
            <a:ext cx="577034" cy="175828"/>
            <a:chOff x="2050256" y="941294"/>
            <a:chExt cx="5093494" cy="0"/>
          </a:xfrm>
        </p:grpSpPr>
        <p:cxnSp>
          <p:nvCxnSpPr>
            <p:cNvPr id="11" name="Google Shape;258;p35">
              <a:extLst>
                <a:ext uri="{FF2B5EF4-FFF2-40B4-BE49-F238E27FC236}">
                  <a16:creationId xmlns:a16="http://schemas.microsoft.com/office/drawing/2014/main" id="{D0BA8CD8-4787-B535-4FB0-C73810578FB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5;p28">
              <a:extLst>
                <a:ext uri="{FF2B5EF4-FFF2-40B4-BE49-F238E27FC236}">
                  <a16:creationId xmlns:a16="http://schemas.microsoft.com/office/drawing/2014/main" id="{8509018E-B4EB-543C-9467-2D2231B39462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2;p31">
            <a:extLst>
              <a:ext uri="{FF2B5EF4-FFF2-40B4-BE49-F238E27FC236}">
                <a16:creationId xmlns:a16="http://schemas.microsoft.com/office/drawing/2014/main" id="{42F97B13-7285-C34B-4F53-CA4F256419A2}"/>
              </a:ext>
            </a:extLst>
          </p:cNvPr>
          <p:cNvSpPr txBox="1">
            <a:spLocks/>
          </p:cNvSpPr>
          <p:nvPr/>
        </p:nvSpPr>
        <p:spPr>
          <a:xfrm>
            <a:off x="1248529" y="937359"/>
            <a:ext cx="7454511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1800" b="1" dirty="0">
                <a:solidFill>
                  <a:schemeClr val="bg1">
                    <a:lumMod val="10000"/>
                  </a:schemeClr>
                </a:solidFill>
              </a:rPr>
              <a:t>Цель работы</a:t>
            </a:r>
            <a:r>
              <a:rPr lang="ru-RU" sz="1800" dirty="0">
                <a:solidFill>
                  <a:schemeClr val="bg1">
                    <a:lumMod val="10000"/>
                  </a:schemeClr>
                </a:solidFill>
              </a:rPr>
              <a:t> заключается в реализации алгоритмов понижения степени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</a:rPr>
              <a:t>NURBS</a:t>
            </a:r>
            <a:r>
              <a:rPr lang="ru-RU" sz="1800" dirty="0">
                <a:solidFill>
                  <a:schemeClr val="bg1">
                    <a:lumMod val="10000"/>
                  </a:schemeClr>
                </a:solidFill>
              </a:rPr>
              <a:t> для оптимизации при работе с фасетной геометрией.</a:t>
            </a:r>
          </a:p>
        </p:txBody>
      </p:sp>
    </p:spTree>
    <p:extLst>
      <p:ext uri="{BB962C8B-B14F-4D97-AF65-F5344CB8AC3E}">
        <p14:creationId xmlns:p14="http://schemas.microsoft.com/office/powerpoint/2010/main" val="36666640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30" grpId="0"/>
      <p:bldP spid="9" grpId="0"/>
      <p:bldP spid="12" grpId="0"/>
      <p:bldP spid="13" grpId="0"/>
      <p:bldP spid="8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8107047E-C1B1-DE2D-285D-39E2816D0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510;p46">
            <a:extLst>
              <a:ext uri="{FF2B5EF4-FFF2-40B4-BE49-F238E27FC236}">
                <a16:creationId xmlns:a16="http://schemas.microsoft.com/office/drawing/2014/main" id="{86F6F923-ACD4-09C5-79BE-B7CDBC83EB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0612" y="218678"/>
            <a:ext cx="7135900" cy="4419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chemeClr val="tx1">
                    <a:lumMod val="50000"/>
                  </a:schemeClr>
                </a:solidFill>
              </a:rPr>
              <a:t>Сравнение алгоритмов аппроксимации</a:t>
            </a:r>
            <a:endParaRPr 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08FD482-9B73-3660-13CC-B5782B8ACCE9}"/>
              </a:ext>
            </a:extLst>
          </p:cNvPr>
          <p:cNvGrpSpPr/>
          <p:nvPr/>
        </p:nvGrpSpPr>
        <p:grpSpPr>
          <a:xfrm>
            <a:off x="2647267" y="705972"/>
            <a:ext cx="3845859" cy="163680"/>
            <a:chOff x="2050256" y="941294"/>
            <a:chExt cx="5093494" cy="0"/>
          </a:xfrm>
        </p:grpSpPr>
        <p:cxnSp>
          <p:nvCxnSpPr>
            <p:cNvPr id="5" name="Google Shape;258;p35">
              <a:extLst>
                <a:ext uri="{FF2B5EF4-FFF2-40B4-BE49-F238E27FC236}">
                  <a16:creationId xmlns:a16="http://schemas.microsoft.com/office/drawing/2014/main" id="{085623CF-0437-162E-8742-9E850CCC2434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45;p28">
              <a:extLst>
                <a:ext uri="{FF2B5EF4-FFF2-40B4-BE49-F238E27FC236}">
                  <a16:creationId xmlns:a16="http://schemas.microsoft.com/office/drawing/2014/main" id="{226555E7-BAE2-382C-D1D1-04790A5A4FBC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" name="Google Shape;238;p35">
            <a:extLst>
              <a:ext uri="{FF2B5EF4-FFF2-40B4-BE49-F238E27FC236}">
                <a16:creationId xmlns:a16="http://schemas.microsoft.com/office/drawing/2014/main" id="{88E87F8D-0B2A-559C-D320-5E368C57153D}"/>
              </a:ext>
            </a:extLst>
          </p:cNvPr>
          <p:cNvSpPr txBox="1">
            <a:spLocks/>
          </p:cNvSpPr>
          <p:nvPr/>
        </p:nvSpPr>
        <p:spPr>
          <a:xfrm>
            <a:off x="1730711" y="3703760"/>
            <a:ext cx="5675700" cy="555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>
              <a:tabLst>
                <a:tab pos="5939790" algn="r"/>
              </a:tabLst>
            </a:pPr>
            <a:r>
              <a:rPr lang="ru-RU" sz="1200" dirty="0">
                <a:solidFill>
                  <a:schemeClr val="tx1">
                    <a:lumMod val="50000"/>
                  </a:schemeClr>
                </a:solidFill>
                <a:effectLst/>
                <a:latin typeface="Lexend Deca" panose="020B0604020202020204" charset="0"/>
                <a:ea typeface="Calibri" panose="020F0502020204030204" pitchFamily="34" charset="0"/>
                <a:cs typeface="Lexend Deca" panose="020B0604020202020204" charset="0"/>
              </a:rPr>
              <a:t>Алгоритм №1 – нативный алгоритм.</a:t>
            </a:r>
          </a:p>
          <a:p>
            <a:pPr marL="0" indent="0">
              <a:tabLst>
                <a:tab pos="5939790" algn="r"/>
              </a:tabLst>
            </a:pPr>
            <a:r>
              <a:rPr lang="ru-RU" sz="1200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ea typeface="Calibri" panose="020F0502020204030204" pitchFamily="34" charset="0"/>
                <a:cs typeface="Lexend Deca" panose="020B0604020202020204" charset="0"/>
              </a:rPr>
              <a:t>Алгоритм №2 – </a:t>
            </a:r>
            <a:r>
              <a:rPr lang="ru-RU" sz="1200" dirty="0">
                <a:solidFill>
                  <a:schemeClr val="tx1">
                    <a:lumMod val="50000"/>
                  </a:schemeClr>
                </a:solidFill>
                <a:effectLst/>
                <a:latin typeface="Lexend Deca" panose="020B0604020202020204" charset="0"/>
                <a:ea typeface="Calibri" panose="020F0502020204030204" pitchFamily="34" charset="0"/>
                <a:cs typeface="Lexend Deca" panose="020B0604020202020204" charset="0"/>
              </a:rPr>
              <a:t>алгоритм на основе интегральной нормы.</a:t>
            </a:r>
            <a:endParaRPr lang="ru-RU" sz="1200" dirty="0">
              <a:solidFill>
                <a:schemeClr val="tx1">
                  <a:lumMod val="50000"/>
                </a:schemeClr>
              </a:solidFill>
              <a:latin typeface="Lexend Deca" panose="020B0604020202020204" charset="0"/>
              <a:ea typeface="Calibri" panose="020F0502020204030204" pitchFamily="34" charset="0"/>
              <a:cs typeface="Lexend Deca" panose="020B0604020202020204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E6DB3F03-78A7-D753-3DF2-8F3679018E1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20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4" name="Google Shape;238;p35">
            <a:extLst>
              <a:ext uri="{FF2B5EF4-FFF2-40B4-BE49-F238E27FC236}">
                <a16:creationId xmlns:a16="http://schemas.microsoft.com/office/drawing/2014/main" id="{37DD6E8B-50E3-5E8C-F363-45E7AFF772C3}"/>
              </a:ext>
            </a:extLst>
          </p:cNvPr>
          <p:cNvSpPr txBox="1">
            <a:spLocks/>
          </p:cNvSpPr>
          <p:nvPr/>
        </p:nvSpPr>
        <p:spPr>
          <a:xfrm>
            <a:off x="153482" y="4444252"/>
            <a:ext cx="4351283" cy="555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>
              <a:tabLst>
                <a:tab pos="5939790" algn="r"/>
              </a:tabLst>
            </a:pPr>
            <a:r>
              <a:rPr lang="ru-RU" sz="1400" dirty="0">
                <a:solidFill>
                  <a:schemeClr val="tx1">
                    <a:lumMod val="50000"/>
                  </a:schemeClr>
                </a:solidFill>
                <a:effectLst/>
                <a:latin typeface="Lexend Deca" panose="020B0604020202020204" charset="0"/>
                <a:ea typeface="Calibri" panose="020F0502020204030204" pitchFamily="34" charset="0"/>
                <a:cs typeface="Lexend Deca" panose="020B0604020202020204" charset="0"/>
              </a:rPr>
              <a:t>Исходная кривизна </a:t>
            </a:r>
            <a:r>
              <a:rPr lang="ru-RU" sz="1400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ea typeface="Calibri" panose="020F0502020204030204" pitchFamily="34" charset="0"/>
                <a:cs typeface="Lexend Deca" panose="020B0604020202020204" charset="0"/>
              </a:rPr>
              <a:t>кривой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effectLst/>
                <a:latin typeface="Lexend Deca" panose="020B0604020202020204" charset="0"/>
                <a:ea typeface="Calibri" panose="020F0502020204030204" pitchFamily="34" charset="0"/>
                <a:cs typeface="Lexend Deca" panose="020B0604020202020204" charset="0"/>
              </a:rPr>
              <a:t>: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effectLst/>
                <a:latin typeface="Lexend Deca" panose="020B0604020202020204" charset="0"/>
                <a:ea typeface="Calibri" panose="020F0502020204030204" pitchFamily="34" charset="0"/>
                <a:cs typeface="Lexend Deca" panose="020B0604020202020204" charset="0"/>
              </a:rPr>
              <a:t>48.51</a:t>
            </a:r>
            <a:endParaRPr lang="ru-RU" sz="1400" b="1" dirty="0">
              <a:solidFill>
                <a:schemeClr val="tx1">
                  <a:lumMod val="50000"/>
                </a:schemeClr>
              </a:solidFill>
              <a:effectLst/>
              <a:latin typeface="Lexend Deca" panose="020B0604020202020204" charset="0"/>
              <a:ea typeface="Calibri" panose="020F0502020204030204" pitchFamily="34" charset="0"/>
              <a:cs typeface="Lexend Deca" panose="020B0604020202020204" charset="0"/>
            </a:endParaRPr>
          </a:p>
          <a:p>
            <a:pPr marL="0" indent="0" algn="l">
              <a:tabLst>
                <a:tab pos="5939790" algn="r"/>
              </a:tabLst>
            </a:pPr>
            <a:r>
              <a:rPr lang="ru-RU" sz="1400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ea typeface="Calibri" panose="020F0502020204030204" pitchFamily="34" charset="0"/>
                <a:cs typeface="Lexend Deca" panose="020B0604020202020204" charset="0"/>
              </a:rPr>
              <a:t>Исходная степень кривой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ea typeface="Calibri" panose="020F0502020204030204" pitchFamily="34" charset="0"/>
                <a:cs typeface="Lexend Deca" panose="020B0604020202020204" charset="0"/>
              </a:rPr>
              <a:t>: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ea typeface="Calibri" panose="020F0502020204030204" pitchFamily="34" charset="0"/>
                <a:cs typeface="Lexend Deca" panose="020B0604020202020204" charset="0"/>
              </a:rPr>
              <a:t>24</a:t>
            </a:r>
            <a:endParaRPr lang="ru-RU" sz="1400" b="1" dirty="0">
              <a:solidFill>
                <a:schemeClr val="tx1">
                  <a:lumMod val="50000"/>
                </a:schemeClr>
              </a:solidFill>
              <a:latin typeface="Lexend Deca" panose="020B0604020202020204" charset="0"/>
              <a:ea typeface="Calibri" panose="020F0502020204030204" pitchFamily="34" charset="0"/>
              <a:cs typeface="Lexend Deca" panose="020B0604020202020204" charset="0"/>
            </a:endParaRP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17726626-E6DA-D5A3-6C10-769DDE5A7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572827"/>
              </p:ext>
            </p:extLst>
          </p:nvPr>
        </p:nvGraphicFramePr>
        <p:xfrm>
          <a:off x="790244" y="1143650"/>
          <a:ext cx="7556635" cy="2560110"/>
        </p:xfrm>
        <a:graphic>
          <a:graphicData uri="http://schemas.openxmlformats.org/drawingml/2006/table">
            <a:tbl>
              <a:tblPr>
                <a:noFill/>
                <a:tableStyleId>{F17F41CC-B987-44B4-9EA1-6781CE2DD188}</a:tableStyleId>
              </a:tblPr>
              <a:tblGrid>
                <a:gridCol w="1086274">
                  <a:extLst>
                    <a:ext uri="{9D8B030D-6E8A-4147-A177-3AD203B41FA5}">
                      <a16:colId xmlns:a16="http://schemas.microsoft.com/office/drawing/2014/main" val="1821734035"/>
                    </a:ext>
                  </a:extLst>
                </a:gridCol>
                <a:gridCol w="1495329">
                  <a:extLst>
                    <a:ext uri="{9D8B030D-6E8A-4147-A177-3AD203B41FA5}">
                      <a16:colId xmlns:a16="http://schemas.microsoft.com/office/drawing/2014/main" val="2880979146"/>
                    </a:ext>
                  </a:extLst>
                </a:gridCol>
                <a:gridCol w="621879">
                  <a:extLst>
                    <a:ext uri="{9D8B030D-6E8A-4147-A177-3AD203B41FA5}">
                      <a16:colId xmlns:a16="http://schemas.microsoft.com/office/drawing/2014/main" val="2731090818"/>
                    </a:ext>
                  </a:extLst>
                </a:gridCol>
                <a:gridCol w="621879">
                  <a:extLst>
                    <a:ext uri="{9D8B030D-6E8A-4147-A177-3AD203B41FA5}">
                      <a16:colId xmlns:a16="http://schemas.microsoft.com/office/drawing/2014/main" val="896176733"/>
                    </a:ext>
                  </a:extLst>
                </a:gridCol>
                <a:gridCol w="621879">
                  <a:extLst>
                    <a:ext uri="{9D8B030D-6E8A-4147-A177-3AD203B41FA5}">
                      <a16:colId xmlns:a16="http://schemas.microsoft.com/office/drawing/2014/main" val="384672044"/>
                    </a:ext>
                  </a:extLst>
                </a:gridCol>
                <a:gridCol w="621879">
                  <a:extLst>
                    <a:ext uri="{9D8B030D-6E8A-4147-A177-3AD203B41FA5}">
                      <a16:colId xmlns:a16="http://schemas.microsoft.com/office/drawing/2014/main" val="2224384162"/>
                    </a:ext>
                  </a:extLst>
                </a:gridCol>
                <a:gridCol w="621879">
                  <a:extLst>
                    <a:ext uri="{9D8B030D-6E8A-4147-A177-3AD203B41FA5}">
                      <a16:colId xmlns:a16="http://schemas.microsoft.com/office/drawing/2014/main" val="741467204"/>
                    </a:ext>
                  </a:extLst>
                </a:gridCol>
                <a:gridCol w="621879">
                  <a:extLst>
                    <a:ext uri="{9D8B030D-6E8A-4147-A177-3AD203B41FA5}">
                      <a16:colId xmlns:a16="http://schemas.microsoft.com/office/drawing/2014/main" val="3616074435"/>
                    </a:ext>
                  </a:extLst>
                </a:gridCol>
                <a:gridCol w="621879">
                  <a:extLst>
                    <a:ext uri="{9D8B030D-6E8A-4147-A177-3AD203B41FA5}">
                      <a16:colId xmlns:a16="http://schemas.microsoft.com/office/drawing/2014/main" val="729566323"/>
                    </a:ext>
                  </a:extLst>
                </a:gridCol>
                <a:gridCol w="621879">
                  <a:extLst>
                    <a:ext uri="{9D8B030D-6E8A-4147-A177-3AD203B41FA5}">
                      <a16:colId xmlns:a16="http://schemas.microsoft.com/office/drawing/2014/main" val="1537651659"/>
                    </a:ext>
                  </a:extLst>
                </a:gridCol>
              </a:tblGrid>
              <a:tr h="36573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  <a:sym typeface="Questrial"/>
                        </a:rPr>
                        <a:t>Степень</a:t>
                      </a:r>
                      <a:endParaRPr sz="12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Lexend Deca" panose="020B0604020202020204" charset="0"/>
                        <a:ea typeface="Questrial" pitchFamily="2" charset="0"/>
                        <a:cs typeface="Lexend Deca" panose="020B0604020202020204" charset="0"/>
                        <a:sym typeface="Quest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  <a:sym typeface="Questrial"/>
                        </a:rPr>
                        <a:t>12</a:t>
                      </a:r>
                      <a:endParaRPr sz="12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Lexend Deca" panose="020B0604020202020204" charset="0"/>
                        <a:ea typeface="Questrial" pitchFamily="2" charset="0"/>
                        <a:cs typeface="Lexend Deca" panose="020B0604020202020204" charset="0"/>
                        <a:sym typeface="Quest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  <a:sym typeface="Questrial"/>
                        </a:rPr>
                        <a:t>11</a:t>
                      </a:r>
                      <a:endParaRPr sz="12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Lexend Deca" panose="020B0604020202020204" charset="0"/>
                        <a:ea typeface="Questrial" pitchFamily="2" charset="0"/>
                        <a:cs typeface="Lexend Deca" panose="020B0604020202020204" charset="0"/>
                        <a:sym typeface="Quest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  <a:sym typeface="Questrial"/>
                        </a:rPr>
                        <a:t>10</a:t>
                      </a:r>
                      <a:endParaRPr sz="12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Lexend Deca" panose="020B0604020202020204" charset="0"/>
                        <a:ea typeface="Questrial" pitchFamily="2" charset="0"/>
                        <a:cs typeface="Lexend Deca" panose="020B0604020202020204" charset="0"/>
                        <a:sym typeface="Quest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  <a:sym typeface="Questrial"/>
                        </a:rPr>
                        <a:t>9</a:t>
                      </a:r>
                      <a:endParaRPr sz="12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Lexend Deca" panose="020B0604020202020204" charset="0"/>
                        <a:ea typeface="Questrial" pitchFamily="2" charset="0"/>
                        <a:cs typeface="Lexend Deca" panose="020B0604020202020204" charset="0"/>
                        <a:sym typeface="Quest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  <a:sym typeface="Questrial"/>
                        </a:rPr>
                        <a:t>8</a:t>
                      </a:r>
                      <a:endParaRPr sz="12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Lexend Deca" panose="020B0604020202020204" charset="0"/>
                        <a:ea typeface="Questrial" pitchFamily="2" charset="0"/>
                        <a:cs typeface="Lexend Deca" panose="020B0604020202020204" charset="0"/>
                        <a:sym typeface="Quest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  <a:sym typeface="Questrial"/>
                        </a:rPr>
                        <a:t>7</a:t>
                      </a:r>
                      <a:endParaRPr sz="12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Lexend Deca" panose="020B0604020202020204" charset="0"/>
                        <a:ea typeface="Questrial" pitchFamily="2" charset="0"/>
                        <a:cs typeface="Lexend Deca" panose="020B0604020202020204" charset="0"/>
                        <a:sym typeface="Quest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  <a:sym typeface="Questrial"/>
                        </a:rPr>
                        <a:t>6</a:t>
                      </a:r>
                      <a:endParaRPr sz="12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Lexend Deca" panose="020B0604020202020204" charset="0"/>
                        <a:ea typeface="Questrial" pitchFamily="2" charset="0"/>
                        <a:cs typeface="Lexend Deca" panose="020B0604020202020204" charset="0"/>
                        <a:sym typeface="Quest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  <a:sym typeface="Questrial"/>
                        </a:rPr>
                        <a:t>5</a:t>
                      </a:r>
                      <a:endParaRPr sz="12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Lexend Deca" panose="020B0604020202020204" charset="0"/>
                        <a:ea typeface="Questrial" pitchFamily="2" charset="0"/>
                        <a:cs typeface="Lexend Deca" panose="020B0604020202020204" charset="0"/>
                        <a:sym typeface="Quest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293"/>
                  </a:ext>
                </a:extLst>
              </a:tr>
              <a:tr h="365730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</a:rPr>
                        <a:t>Алгоритм №1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</a:rPr>
                        <a:t>М. Хаусдорфа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>
                          <a:solidFill>
                            <a:srgbClr val="CC3300"/>
                          </a:solidFill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</a:rPr>
                        <a:t>7.9</a:t>
                      </a:r>
                      <a:r>
                        <a:rPr lang="en-US" sz="1000" dirty="0">
                          <a:solidFill>
                            <a:srgbClr val="CC3300"/>
                          </a:solidFill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</a:rPr>
                        <a:t>e-3</a:t>
                      </a:r>
                      <a:endParaRPr sz="1000" dirty="0">
                        <a:solidFill>
                          <a:srgbClr val="CC3300"/>
                        </a:solidFill>
                        <a:latin typeface="Lexend Deca" panose="020B0604020202020204" charset="0"/>
                        <a:ea typeface="Questrial" pitchFamily="2" charset="0"/>
                        <a:cs typeface="Lexend Deca" panose="020B0604020202020204" charset="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C3300"/>
                          </a:solidFill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</a:rPr>
                        <a:t>8.3e-3</a:t>
                      </a:r>
                      <a:endParaRPr sz="1000" dirty="0">
                        <a:solidFill>
                          <a:srgbClr val="CC3300"/>
                        </a:solidFill>
                        <a:latin typeface="Lexend Deca" panose="020B0604020202020204" charset="0"/>
                        <a:ea typeface="Questrial" pitchFamily="2" charset="0"/>
                        <a:cs typeface="Lexend Deca" panose="020B0604020202020204" charset="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C3300"/>
                          </a:solidFill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</a:rPr>
                        <a:t>8.8e-3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C3300"/>
                          </a:solidFill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</a:rPr>
                        <a:t>9.3e-3</a:t>
                      </a:r>
                      <a:endParaRPr sz="1000" dirty="0">
                        <a:solidFill>
                          <a:srgbClr val="CC3300"/>
                        </a:solidFill>
                        <a:latin typeface="Lexend Deca" panose="020B0604020202020204" charset="0"/>
                        <a:ea typeface="Questrial" pitchFamily="2" charset="0"/>
                        <a:cs typeface="Lexend Deca" panose="020B0604020202020204" charset="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C3300"/>
                          </a:solidFill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</a:rPr>
                        <a:t>9.6e-3</a:t>
                      </a:r>
                      <a:endParaRPr sz="1000" dirty="0">
                        <a:solidFill>
                          <a:srgbClr val="CC3300"/>
                        </a:solidFill>
                        <a:latin typeface="Lexend Deca" panose="020B0604020202020204" charset="0"/>
                        <a:ea typeface="Questrial" pitchFamily="2" charset="0"/>
                        <a:cs typeface="Lexend Deca" panose="020B0604020202020204" charset="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C3300"/>
                          </a:solidFill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</a:rPr>
                        <a:t>9.8e-3</a:t>
                      </a:r>
                      <a:endParaRPr sz="1000" dirty="0">
                        <a:solidFill>
                          <a:srgbClr val="CC3300"/>
                        </a:solidFill>
                        <a:latin typeface="Lexend Deca" panose="020B0604020202020204" charset="0"/>
                        <a:ea typeface="Questrial" pitchFamily="2" charset="0"/>
                        <a:cs typeface="Lexend Deca" panose="020B0604020202020204" charset="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C3300"/>
                          </a:solidFill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</a:rPr>
                        <a:t>1.01e-2</a:t>
                      </a:r>
                      <a:endParaRPr sz="1000" dirty="0">
                        <a:solidFill>
                          <a:srgbClr val="CC3300"/>
                        </a:solidFill>
                        <a:latin typeface="Lexend Deca" panose="020B0604020202020204" charset="0"/>
                        <a:ea typeface="Questrial" pitchFamily="2" charset="0"/>
                        <a:cs typeface="Lexend Deca" panose="020B0604020202020204" charset="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C3300"/>
                          </a:solidFill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</a:rPr>
                        <a:t>1.03e-2</a:t>
                      </a:r>
                      <a:endParaRPr sz="1000" dirty="0">
                        <a:solidFill>
                          <a:srgbClr val="CC3300"/>
                        </a:solidFill>
                        <a:latin typeface="Lexend Deca" panose="020B0604020202020204" charset="0"/>
                        <a:ea typeface="Questrial" pitchFamily="2" charset="0"/>
                        <a:cs typeface="Lexend Deca" panose="020B0604020202020204" charset="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9158226"/>
                  </a:ext>
                </a:extLst>
              </a:tr>
              <a:tr h="36573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</a:rPr>
                        <a:t>Кривизна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CC330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3202.2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CC330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2984.2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CC330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26</a:t>
                      </a:r>
                      <a:r>
                        <a:rPr lang="en-US" sz="1000" dirty="0">
                          <a:solidFill>
                            <a:srgbClr val="CC330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60</a:t>
                      </a:r>
                      <a:endParaRPr lang="ru-RU" sz="1000" dirty="0">
                        <a:solidFill>
                          <a:srgbClr val="CC3300"/>
                        </a:solidFill>
                        <a:effectLst/>
                        <a:latin typeface="Lexend Deca" panose="020B0604020202020204" charset="0"/>
                        <a:ea typeface="Calibri" panose="020F0502020204030204" pitchFamily="34" charset="0"/>
                        <a:cs typeface="Lexend Deca" panose="020B060402020202020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CC330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2258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CC330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181</a:t>
                      </a:r>
                      <a:r>
                        <a:rPr lang="en-US" sz="1000" dirty="0">
                          <a:solidFill>
                            <a:srgbClr val="CC330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5</a:t>
                      </a:r>
                      <a:endParaRPr lang="ru-RU" sz="1000" dirty="0">
                        <a:solidFill>
                          <a:srgbClr val="CC3300"/>
                        </a:solidFill>
                        <a:effectLst/>
                        <a:latin typeface="Lexend Deca" panose="020B0604020202020204" charset="0"/>
                        <a:ea typeface="Calibri" panose="020F0502020204030204" pitchFamily="34" charset="0"/>
                        <a:cs typeface="Lexend Deca" panose="020B060402020202020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CC330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1368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CC330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953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CC330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600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2704966"/>
                  </a:ext>
                </a:extLst>
              </a:tr>
              <a:tr h="36573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</a:rPr>
                        <a:t>Квадратич. разность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CC330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1.297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CC330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1.203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CC330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1.05</a:t>
                      </a:r>
                      <a:r>
                        <a:rPr lang="en-US" sz="1000" dirty="0">
                          <a:solidFill>
                            <a:srgbClr val="CC330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9</a:t>
                      </a:r>
                      <a:endParaRPr lang="ru-RU" sz="1000" dirty="0">
                        <a:solidFill>
                          <a:srgbClr val="CC3300"/>
                        </a:solidFill>
                        <a:effectLst/>
                        <a:latin typeface="Lexend Deca" panose="020B0604020202020204" charset="0"/>
                        <a:ea typeface="Calibri" panose="020F0502020204030204" pitchFamily="34" charset="0"/>
                        <a:cs typeface="Lexend Deca" panose="020B060402020202020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CC330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0.88</a:t>
                      </a:r>
                      <a:r>
                        <a:rPr lang="en-US" sz="1000" dirty="0">
                          <a:solidFill>
                            <a:srgbClr val="CC330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2</a:t>
                      </a:r>
                      <a:endParaRPr lang="ru-RU" sz="1000" dirty="0">
                        <a:solidFill>
                          <a:srgbClr val="CC3300"/>
                        </a:solidFill>
                        <a:effectLst/>
                        <a:latin typeface="Lexend Deca" panose="020B0604020202020204" charset="0"/>
                        <a:ea typeface="Calibri" panose="020F0502020204030204" pitchFamily="34" charset="0"/>
                        <a:cs typeface="Lexend Deca" panose="020B060402020202020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CC330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0.691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CC330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0.50</a:t>
                      </a:r>
                      <a:r>
                        <a:rPr lang="en-US" sz="1000" dirty="0">
                          <a:solidFill>
                            <a:srgbClr val="CC330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5</a:t>
                      </a:r>
                      <a:endParaRPr lang="ru-RU" sz="1000" dirty="0">
                        <a:solidFill>
                          <a:srgbClr val="CC3300"/>
                        </a:solidFill>
                        <a:effectLst/>
                        <a:latin typeface="Lexend Deca" panose="020B0604020202020204" charset="0"/>
                        <a:ea typeface="Calibri" panose="020F0502020204030204" pitchFamily="34" charset="0"/>
                        <a:cs typeface="Lexend Deca" panose="020B060402020202020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CC330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0.336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CC330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0.19</a:t>
                      </a:r>
                      <a:r>
                        <a:rPr lang="en-US" sz="1000" dirty="0">
                          <a:solidFill>
                            <a:srgbClr val="CC330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6</a:t>
                      </a:r>
                      <a:endParaRPr lang="ru-RU" sz="1000" dirty="0">
                        <a:solidFill>
                          <a:srgbClr val="CC3300"/>
                        </a:solidFill>
                        <a:effectLst/>
                        <a:latin typeface="Lexend Deca" panose="020B0604020202020204" charset="0"/>
                        <a:ea typeface="Calibri" panose="020F0502020204030204" pitchFamily="34" charset="0"/>
                        <a:cs typeface="Lexend Deca" panose="020B060402020202020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4241780"/>
                  </a:ext>
                </a:extLst>
              </a:tr>
              <a:tr h="365730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</a:rPr>
                        <a:t>Алгоритм №2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</a:rPr>
                        <a:t>М. Хаусдорфа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</a:rPr>
                        <a:t>8e-05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</a:rPr>
                        <a:t>2e-4</a:t>
                      </a:r>
                      <a:endParaRPr lang="ru-RU" sz="1000" dirty="0">
                        <a:solidFill>
                          <a:srgbClr val="00B050"/>
                        </a:solidFill>
                        <a:effectLst/>
                        <a:latin typeface="Lexend Deca" panose="020B0604020202020204" charset="0"/>
                        <a:ea typeface="Questrial" pitchFamily="2" charset="0"/>
                        <a:cs typeface="Lexend Deca" panose="020B0604020202020204" charset="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</a:rPr>
                        <a:t>2e-4</a:t>
                      </a:r>
                      <a:endParaRPr lang="ru-RU" sz="1000" dirty="0">
                        <a:solidFill>
                          <a:srgbClr val="00B050"/>
                        </a:solidFill>
                        <a:effectLst/>
                        <a:latin typeface="Lexend Deca" panose="020B0604020202020204" charset="0"/>
                        <a:ea typeface="Questrial" pitchFamily="2" charset="0"/>
                        <a:cs typeface="Lexend Deca" panose="020B0604020202020204" charset="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</a:rPr>
                        <a:t>5e-4</a:t>
                      </a:r>
                      <a:endParaRPr lang="ru-RU" sz="1000" dirty="0">
                        <a:solidFill>
                          <a:srgbClr val="00B050"/>
                        </a:solidFill>
                        <a:effectLst/>
                        <a:latin typeface="Lexend Deca" panose="020B0604020202020204" charset="0"/>
                        <a:ea typeface="Questrial" pitchFamily="2" charset="0"/>
                        <a:cs typeface="Lexend Deca" panose="020B0604020202020204" charset="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00B050"/>
                          </a:solidFill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</a:rPr>
                        <a:t>4e-4</a:t>
                      </a:r>
                      <a:endParaRPr sz="1000" dirty="0">
                        <a:solidFill>
                          <a:srgbClr val="00B050"/>
                        </a:solidFill>
                        <a:latin typeface="Lexend Deca" panose="020B0604020202020204" charset="0"/>
                        <a:ea typeface="Questrial" pitchFamily="2" charset="0"/>
                        <a:cs typeface="Lexend Deca" panose="020B0604020202020204" charset="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00B050"/>
                          </a:solidFill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</a:rPr>
                        <a:t>2.6e-3</a:t>
                      </a:r>
                      <a:endParaRPr sz="1000" dirty="0">
                        <a:solidFill>
                          <a:srgbClr val="00B050"/>
                        </a:solidFill>
                        <a:latin typeface="Lexend Deca" panose="020B0604020202020204" charset="0"/>
                        <a:ea typeface="Questrial" pitchFamily="2" charset="0"/>
                        <a:cs typeface="Lexend Deca" panose="020B0604020202020204" charset="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00B050"/>
                          </a:solidFill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</a:rPr>
                        <a:t>1.5e-3</a:t>
                      </a:r>
                      <a:endParaRPr sz="1000" dirty="0">
                        <a:solidFill>
                          <a:srgbClr val="00B050"/>
                        </a:solidFill>
                        <a:latin typeface="Lexend Deca" panose="020B0604020202020204" charset="0"/>
                        <a:ea typeface="Questrial" pitchFamily="2" charset="0"/>
                        <a:cs typeface="Lexend Deca" panose="020B0604020202020204" charset="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00B050"/>
                          </a:solidFill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</a:rPr>
                        <a:t>1.6e-3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0708800"/>
                  </a:ext>
                </a:extLst>
              </a:tr>
              <a:tr h="36573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</a:rPr>
                        <a:t>Кривизна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35.28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31.34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22.4</a:t>
                      </a:r>
                      <a:r>
                        <a:rPr lang="en-US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4</a:t>
                      </a:r>
                      <a:endParaRPr lang="ru-RU" sz="1000" dirty="0">
                        <a:solidFill>
                          <a:srgbClr val="00B050"/>
                        </a:solidFill>
                        <a:effectLst/>
                        <a:latin typeface="Lexend Deca" panose="020B0604020202020204" charset="0"/>
                        <a:ea typeface="Calibri" panose="020F0502020204030204" pitchFamily="34" charset="0"/>
                        <a:cs typeface="Lexend Deca" panose="020B060402020202020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16.7</a:t>
                      </a:r>
                      <a:r>
                        <a:rPr lang="en-US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6</a:t>
                      </a:r>
                      <a:endParaRPr lang="ru-RU" sz="1000" dirty="0">
                        <a:solidFill>
                          <a:srgbClr val="00B050"/>
                        </a:solidFill>
                        <a:effectLst/>
                        <a:latin typeface="Lexend Deca" panose="020B0604020202020204" charset="0"/>
                        <a:ea typeface="Calibri" panose="020F0502020204030204" pitchFamily="34" charset="0"/>
                        <a:cs typeface="Lexend Deca" panose="020B060402020202020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14.1</a:t>
                      </a:r>
                      <a:r>
                        <a:rPr lang="en-US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7</a:t>
                      </a:r>
                      <a:endParaRPr lang="ru-RU" sz="1000" dirty="0">
                        <a:solidFill>
                          <a:srgbClr val="00B050"/>
                        </a:solidFill>
                        <a:effectLst/>
                        <a:latin typeface="Lexend Deca" panose="020B0604020202020204" charset="0"/>
                        <a:ea typeface="Calibri" panose="020F0502020204030204" pitchFamily="34" charset="0"/>
                        <a:cs typeface="Lexend Deca" panose="020B060402020202020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7.74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4.82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4.78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9416438"/>
                  </a:ext>
                </a:extLst>
              </a:tr>
              <a:tr h="36573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Lexend Deca" panose="020B0604020202020204" charset="0"/>
                          <a:ea typeface="Questrial" pitchFamily="2" charset="0"/>
                          <a:cs typeface="Lexend Deca" panose="020B0604020202020204" charset="0"/>
                        </a:rPr>
                        <a:t>Квадратич. разность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3</a:t>
                      </a:r>
                      <a:r>
                        <a:rPr lang="en-US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e</a:t>
                      </a:r>
                      <a:r>
                        <a:rPr lang="ru-RU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-06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1</a:t>
                      </a:r>
                      <a:r>
                        <a:rPr lang="en-US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e</a:t>
                      </a:r>
                      <a:r>
                        <a:rPr lang="ru-RU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-05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4e-05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7</a:t>
                      </a:r>
                      <a:r>
                        <a:rPr lang="en-US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e</a:t>
                      </a:r>
                      <a:r>
                        <a:rPr lang="ru-RU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-05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1e-4</a:t>
                      </a:r>
                      <a:endParaRPr lang="ru-RU" sz="1000" dirty="0">
                        <a:solidFill>
                          <a:srgbClr val="00B050"/>
                        </a:solidFill>
                        <a:effectLst/>
                        <a:latin typeface="Lexend Deca" panose="020B0604020202020204" charset="0"/>
                        <a:ea typeface="Calibri" panose="020F0502020204030204" pitchFamily="34" charset="0"/>
                        <a:cs typeface="Lexend Deca" panose="020B060402020202020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5e-4</a:t>
                      </a:r>
                      <a:endParaRPr lang="ru-RU" sz="1000" dirty="0">
                        <a:solidFill>
                          <a:srgbClr val="00B050"/>
                        </a:solidFill>
                        <a:effectLst/>
                        <a:latin typeface="Lexend Deca" panose="020B0604020202020204" charset="0"/>
                        <a:ea typeface="Calibri" panose="020F0502020204030204" pitchFamily="34" charset="0"/>
                        <a:cs typeface="Lexend Deca" panose="020B060402020202020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1.1e-3</a:t>
                      </a:r>
                      <a:endParaRPr lang="ru-RU" sz="1000" dirty="0">
                        <a:solidFill>
                          <a:srgbClr val="00B050"/>
                        </a:solidFill>
                        <a:effectLst/>
                        <a:latin typeface="Lexend Deca" panose="020B0604020202020204" charset="0"/>
                        <a:ea typeface="Calibri" panose="020F0502020204030204" pitchFamily="34" charset="0"/>
                        <a:cs typeface="Lexend Deca" panose="020B060402020202020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solidFill>
                            <a:srgbClr val="00B050"/>
                          </a:solidFill>
                          <a:effectLst/>
                          <a:latin typeface="Lexend Deca" panose="020B0604020202020204" charset="0"/>
                          <a:ea typeface="Calibri" panose="020F0502020204030204" pitchFamily="34" charset="0"/>
                          <a:cs typeface="Lexend Deca" panose="020B0604020202020204" charset="0"/>
                        </a:rPr>
                        <a:t>1.4e-3</a:t>
                      </a:r>
                      <a:endParaRPr lang="ru-RU" sz="1000" dirty="0">
                        <a:solidFill>
                          <a:srgbClr val="00B050"/>
                        </a:solidFill>
                        <a:effectLst/>
                        <a:latin typeface="Lexend Deca" panose="020B0604020202020204" charset="0"/>
                        <a:ea typeface="Calibri" panose="020F0502020204030204" pitchFamily="34" charset="0"/>
                        <a:cs typeface="Lexend Deca" panose="020B060402020202020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1979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401395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8C0B69EE-0490-46E5-71BE-77F226A64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87C6D24-2E58-03DE-07D9-7E72E172CE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" t="6395" r="695" b="5617"/>
          <a:stretch/>
        </p:blipFill>
        <p:spPr>
          <a:xfrm>
            <a:off x="409485" y="887180"/>
            <a:ext cx="7837349" cy="3926871"/>
          </a:xfrm>
          <a:prstGeom prst="rect">
            <a:avLst/>
          </a:prstGeom>
        </p:spPr>
      </p:pic>
      <p:sp>
        <p:nvSpPr>
          <p:cNvPr id="18" name="Google Shape;510;p46">
            <a:extLst>
              <a:ext uri="{FF2B5EF4-FFF2-40B4-BE49-F238E27FC236}">
                <a16:creationId xmlns:a16="http://schemas.microsoft.com/office/drawing/2014/main" id="{86F6F923-ACD4-09C5-79BE-B7CDBC83EB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4640" y="264064"/>
            <a:ext cx="8875059" cy="4419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tx1">
                    <a:lumMod val="50000"/>
                  </a:schemeClr>
                </a:solidFill>
              </a:rPr>
              <a:t>Аппроксимация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NURBS </a:t>
            </a:r>
            <a:r>
              <a:rPr lang="ru-RU" sz="2400" b="1" dirty="0">
                <a:solidFill>
                  <a:schemeClr val="tx1">
                    <a:lumMod val="50000"/>
                  </a:schemeClr>
                </a:solidFill>
              </a:rPr>
              <a:t>на основе интегральной нормы</a:t>
            </a:r>
            <a:endParaRPr lang="en-US" sz="24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E195E4-7DCC-DBC7-5BEA-868947338D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7" t="6395" r="695" b="5618"/>
          <a:stretch/>
        </p:blipFill>
        <p:spPr>
          <a:xfrm>
            <a:off x="404989" y="882674"/>
            <a:ext cx="7846342" cy="3931377"/>
          </a:xfrm>
          <a:prstGeom prst="rect">
            <a:avLst/>
          </a:prstGeom>
        </p:spPr>
      </p:pic>
      <p:sp>
        <p:nvSpPr>
          <p:cNvPr id="5" name="Google Shape;198;p32">
            <a:extLst>
              <a:ext uri="{FF2B5EF4-FFF2-40B4-BE49-F238E27FC236}">
                <a16:creationId xmlns:a16="http://schemas.microsoft.com/office/drawing/2014/main" id="{3F613897-8B27-FB07-1635-2B0862730D7A}"/>
              </a:ext>
            </a:extLst>
          </p:cNvPr>
          <p:cNvSpPr/>
          <p:nvPr/>
        </p:nvSpPr>
        <p:spPr>
          <a:xfrm>
            <a:off x="404989" y="882674"/>
            <a:ext cx="7846342" cy="3931377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1F21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4B67772-F08F-7915-30B9-A468C9BE7DF7}"/>
              </a:ext>
            </a:extLst>
          </p:cNvPr>
          <p:cNvGrpSpPr/>
          <p:nvPr/>
        </p:nvGrpSpPr>
        <p:grpSpPr>
          <a:xfrm>
            <a:off x="2127250" y="692524"/>
            <a:ext cx="4889500" cy="137159"/>
            <a:chOff x="2050256" y="941294"/>
            <a:chExt cx="5093494" cy="0"/>
          </a:xfrm>
        </p:grpSpPr>
        <p:cxnSp>
          <p:nvCxnSpPr>
            <p:cNvPr id="16" name="Google Shape;258;p35">
              <a:extLst>
                <a:ext uri="{FF2B5EF4-FFF2-40B4-BE49-F238E27FC236}">
                  <a16:creationId xmlns:a16="http://schemas.microsoft.com/office/drawing/2014/main" id="{986CF2AB-53C4-8231-BF76-D95EAEAE34C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45;p28">
              <a:extLst>
                <a:ext uri="{FF2B5EF4-FFF2-40B4-BE49-F238E27FC236}">
                  <a16:creationId xmlns:a16="http://schemas.microsoft.com/office/drawing/2014/main" id="{4BCFC6E8-4C09-D16C-CBE6-F8044569B42E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B5F9BE22-DBF6-34EA-AE3D-B8518C332727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21</a:t>
            </a:fld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2635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FFBA37-4974-8FCE-4670-CBD73ED9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753C26B-2861-2989-8DAF-BAA115754F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8" t="14088" r="20062" b="20645"/>
          <a:stretch/>
        </p:blipFill>
        <p:spPr bwMode="auto">
          <a:xfrm>
            <a:off x="447932" y="900601"/>
            <a:ext cx="4404360" cy="36779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Google Shape;198;p32">
            <a:extLst>
              <a:ext uri="{FF2B5EF4-FFF2-40B4-BE49-F238E27FC236}">
                <a16:creationId xmlns:a16="http://schemas.microsoft.com/office/drawing/2014/main" id="{6DD15B6D-E9C5-3B26-13A7-21A6921F5B66}"/>
              </a:ext>
            </a:extLst>
          </p:cNvPr>
          <p:cNvSpPr/>
          <p:nvPr/>
        </p:nvSpPr>
        <p:spPr>
          <a:xfrm>
            <a:off x="447931" y="900601"/>
            <a:ext cx="4404360" cy="367792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1F21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Google Shape;510;p46">
            <a:extLst>
              <a:ext uri="{FF2B5EF4-FFF2-40B4-BE49-F238E27FC236}">
                <a16:creationId xmlns:a16="http://schemas.microsoft.com/office/drawing/2014/main" id="{76625CDB-375F-D877-6CAF-368E38D7EBD2}"/>
              </a:ext>
            </a:extLst>
          </p:cNvPr>
          <p:cNvSpPr txBox="1">
            <a:spLocks/>
          </p:cNvSpPr>
          <p:nvPr/>
        </p:nvSpPr>
        <p:spPr>
          <a:xfrm>
            <a:off x="154640" y="262848"/>
            <a:ext cx="8875059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tx1">
                    <a:lumMod val="50000"/>
                  </a:schemeClr>
                </a:solidFill>
              </a:rPr>
              <a:t>Структура приложения</a:t>
            </a:r>
            <a:endParaRPr lang="en-US" sz="3200" b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8" name="Google Shape;145;p28">
            <a:extLst>
              <a:ext uri="{FF2B5EF4-FFF2-40B4-BE49-F238E27FC236}">
                <a16:creationId xmlns:a16="http://schemas.microsoft.com/office/drawing/2014/main" id="{F5C0CBEF-666A-B6B9-C6AA-7C43CB9B886E}"/>
              </a:ext>
            </a:extLst>
          </p:cNvPr>
          <p:cNvCxnSpPr>
            <a:cxnSpLocks/>
          </p:cNvCxnSpPr>
          <p:nvPr/>
        </p:nvCxnSpPr>
        <p:spPr>
          <a:xfrm>
            <a:off x="2524013" y="761682"/>
            <a:ext cx="414169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91B1C7-3923-1B03-FB9A-E9659B455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4" b="14362"/>
          <a:stretch/>
        </p:blipFill>
        <p:spPr bwMode="auto">
          <a:xfrm>
            <a:off x="6810187" y="2808407"/>
            <a:ext cx="1630208" cy="118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3B44B57-77AC-6E7C-979A-AC65827B84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6" t="19276" r="17432" b="18044"/>
          <a:stretch/>
        </p:blipFill>
        <p:spPr bwMode="auto">
          <a:xfrm>
            <a:off x="7023535" y="1288975"/>
            <a:ext cx="1203511" cy="133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238;p35">
            <a:extLst>
              <a:ext uri="{FF2B5EF4-FFF2-40B4-BE49-F238E27FC236}">
                <a16:creationId xmlns:a16="http://schemas.microsoft.com/office/drawing/2014/main" id="{55020388-DA1F-D03D-88FB-8A7E950B3405}"/>
              </a:ext>
            </a:extLst>
          </p:cNvPr>
          <p:cNvSpPr txBox="1">
            <a:spLocks/>
          </p:cNvSpPr>
          <p:nvPr/>
        </p:nvSpPr>
        <p:spPr>
          <a:xfrm>
            <a:off x="1571538" y="4609001"/>
            <a:ext cx="2157145" cy="260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ru-RU" sz="1600" dirty="0">
                <a:solidFill>
                  <a:srgbClr val="000000"/>
                </a:solidFill>
                <a:effectLst/>
                <a:latin typeface="Lexend Deca" panose="020B0604020202020204" charset="0"/>
                <a:ea typeface="Calibri" panose="020F0502020204030204" pitchFamily="34" charset="0"/>
                <a:cs typeface="Lexend Deca" panose="020B0604020202020204" charset="0"/>
              </a:rPr>
              <a:t>Структура классов</a:t>
            </a:r>
            <a:endParaRPr lang="ru-RU" sz="1600" dirty="0">
              <a:effectLst/>
              <a:latin typeface="Lexend Deca" panose="020B0604020202020204" charset="0"/>
              <a:ea typeface="Calibri" panose="020F0502020204030204" pitchFamily="34" charset="0"/>
              <a:cs typeface="Lexend Deca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D42393C-FB80-360A-47E3-F2EB8678D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8" t="14840" r="5528" b="15289"/>
          <a:stretch/>
        </p:blipFill>
        <p:spPr bwMode="auto">
          <a:xfrm>
            <a:off x="5341766" y="1361659"/>
            <a:ext cx="1267247" cy="118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70B08D-A947-62F1-C052-F207F2FB4B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1766" y="2911880"/>
            <a:ext cx="978947" cy="978947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EDC9ED6-FC77-BBFD-0D74-0BD665622A75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22</a:t>
            </a:fld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452127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6250C85-55B9-4DEA-AA3E-4F32EEACB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10;p46">
            <a:extLst>
              <a:ext uri="{FF2B5EF4-FFF2-40B4-BE49-F238E27FC236}">
                <a16:creationId xmlns:a16="http://schemas.microsoft.com/office/drawing/2014/main" id="{76625CDB-375F-D877-6CAF-368E38D7EBD2}"/>
              </a:ext>
            </a:extLst>
          </p:cNvPr>
          <p:cNvSpPr txBox="1">
            <a:spLocks/>
          </p:cNvSpPr>
          <p:nvPr/>
        </p:nvSpPr>
        <p:spPr>
          <a:xfrm>
            <a:off x="3095655" y="262750"/>
            <a:ext cx="29505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tx1">
                    <a:lumMod val="50000"/>
                  </a:schemeClr>
                </a:solidFill>
              </a:rPr>
              <a:t>Класс </a:t>
            </a:r>
            <a:r>
              <a:rPr lang="en-US" sz="3200" b="1" dirty="0">
                <a:solidFill>
                  <a:schemeClr val="tx1">
                    <a:lumMod val="50000"/>
                  </a:schemeClr>
                </a:solidFill>
              </a:rPr>
              <a:t>NURBS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89E6C7-6E3F-4BD6-64E5-42366FA45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86"/>
          <a:stretch/>
        </p:blipFill>
        <p:spPr bwMode="auto">
          <a:xfrm>
            <a:off x="1477456" y="3119080"/>
            <a:ext cx="6186908" cy="15536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9D9A20-F77B-0A55-89CE-2D007B80E1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"/>
          <a:stretch/>
        </p:blipFill>
        <p:spPr>
          <a:xfrm>
            <a:off x="470896" y="1019786"/>
            <a:ext cx="8200029" cy="1787472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2DF1548-4E38-65A7-AE45-0EEA5F12943A}"/>
              </a:ext>
            </a:extLst>
          </p:cNvPr>
          <p:cNvGrpSpPr/>
          <p:nvPr/>
        </p:nvGrpSpPr>
        <p:grpSpPr>
          <a:xfrm>
            <a:off x="3623437" y="685904"/>
            <a:ext cx="1894946" cy="221876"/>
            <a:chOff x="2050256" y="941294"/>
            <a:chExt cx="5093494" cy="0"/>
          </a:xfrm>
        </p:grpSpPr>
        <p:cxnSp>
          <p:nvCxnSpPr>
            <p:cNvPr id="10" name="Google Shape;258;p35">
              <a:extLst>
                <a:ext uri="{FF2B5EF4-FFF2-40B4-BE49-F238E27FC236}">
                  <a16:creationId xmlns:a16="http://schemas.microsoft.com/office/drawing/2014/main" id="{D8C454C9-0BB7-BB7E-0F76-BDDE4FF8A54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45;p28">
              <a:extLst>
                <a:ext uri="{FF2B5EF4-FFF2-40B4-BE49-F238E27FC236}">
                  <a16:creationId xmlns:a16="http://schemas.microsoft.com/office/drawing/2014/main" id="{ABF8E827-CF39-0ACD-F12E-E5CFB1B2BBD8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" name="Google Shape;198;p32">
            <a:extLst>
              <a:ext uri="{FF2B5EF4-FFF2-40B4-BE49-F238E27FC236}">
                <a16:creationId xmlns:a16="http://schemas.microsoft.com/office/drawing/2014/main" id="{ABFF688B-3615-12C2-51F2-53214F00A70A}"/>
              </a:ext>
            </a:extLst>
          </p:cNvPr>
          <p:cNvSpPr/>
          <p:nvPr/>
        </p:nvSpPr>
        <p:spPr>
          <a:xfrm>
            <a:off x="470896" y="1019785"/>
            <a:ext cx="8200028" cy="1787472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" name="Google Shape;198;p32">
            <a:extLst>
              <a:ext uri="{FF2B5EF4-FFF2-40B4-BE49-F238E27FC236}">
                <a16:creationId xmlns:a16="http://schemas.microsoft.com/office/drawing/2014/main" id="{0999BE10-0763-E3F8-B268-012E7CCFFAA8}"/>
              </a:ext>
            </a:extLst>
          </p:cNvPr>
          <p:cNvSpPr/>
          <p:nvPr/>
        </p:nvSpPr>
        <p:spPr>
          <a:xfrm>
            <a:off x="1477456" y="3117330"/>
            <a:ext cx="6186908" cy="1548601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8AB7504-5AE3-5255-16E6-6F08FD89236C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23</a:t>
            </a:fld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551510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51758-7522-0B29-82D2-947FFAF8E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10;p46">
            <a:extLst>
              <a:ext uri="{FF2B5EF4-FFF2-40B4-BE49-F238E27FC236}">
                <a16:creationId xmlns:a16="http://schemas.microsoft.com/office/drawing/2014/main" id="{76625CDB-375F-D877-6CAF-368E38D7EBD2}"/>
              </a:ext>
            </a:extLst>
          </p:cNvPr>
          <p:cNvSpPr txBox="1">
            <a:spLocks/>
          </p:cNvSpPr>
          <p:nvPr/>
        </p:nvSpPr>
        <p:spPr>
          <a:xfrm>
            <a:off x="3023160" y="262847"/>
            <a:ext cx="3097679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tx1">
                    <a:lumMod val="50000"/>
                  </a:schemeClr>
                </a:solidFill>
              </a:rPr>
              <a:t>Класс </a:t>
            </a:r>
            <a:r>
              <a:rPr lang="en-US" sz="3200" b="1" dirty="0">
                <a:solidFill>
                  <a:schemeClr val="tx1">
                    <a:lumMod val="50000"/>
                  </a:schemeClr>
                </a:solidFill>
              </a:rPr>
              <a:t>MathUtils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2DF1548-4E38-65A7-AE45-0EEA5F12943A}"/>
              </a:ext>
            </a:extLst>
          </p:cNvPr>
          <p:cNvGrpSpPr/>
          <p:nvPr/>
        </p:nvGrpSpPr>
        <p:grpSpPr>
          <a:xfrm>
            <a:off x="3421809" y="704755"/>
            <a:ext cx="2300379" cy="221876"/>
            <a:chOff x="2050256" y="941294"/>
            <a:chExt cx="5093494" cy="0"/>
          </a:xfrm>
        </p:grpSpPr>
        <p:cxnSp>
          <p:nvCxnSpPr>
            <p:cNvPr id="10" name="Google Shape;258;p35">
              <a:extLst>
                <a:ext uri="{FF2B5EF4-FFF2-40B4-BE49-F238E27FC236}">
                  <a16:creationId xmlns:a16="http://schemas.microsoft.com/office/drawing/2014/main" id="{D8C454C9-0BB7-BB7E-0F76-BDDE4FF8A54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45;p28">
              <a:extLst>
                <a:ext uri="{FF2B5EF4-FFF2-40B4-BE49-F238E27FC236}">
                  <a16:creationId xmlns:a16="http://schemas.microsoft.com/office/drawing/2014/main" id="{ABF8E827-CF39-0ACD-F12E-E5CFB1B2BBD8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2F97ED3-5368-87CE-AC3C-7AB709B83071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24</a:t>
            </a:fld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EE606F-3C0F-68EC-699F-FE14D71653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" t="923" r="555"/>
          <a:stretch/>
        </p:blipFill>
        <p:spPr>
          <a:xfrm>
            <a:off x="115224" y="1018745"/>
            <a:ext cx="8911594" cy="3372564"/>
          </a:xfrm>
          <a:prstGeom prst="rect">
            <a:avLst/>
          </a:prstGeom>
        </p:spPr>
      </p:pic>
      <p:sp>
        <p:nvSpPr>
          <p:cNvPr id="19" name="Google Shape;198;p32">
            <a:extLst>
              <a:ext uri="{FF2B5EF4-FFF2-40B4-BE49-F238E27FC236}">
                <a16:creationId xmlns:a16="http://schemas.microsoft.com/office/drawing/2014/main" id="{ABFF688B-3615-12C2-51F2-53214F00A70A}"/>
              </a:ext>
            </a:extLst>
          </p:cNvPr>
          <p:cNvSpPr/>
          <p:nvPr/>
        </p:nvSpPr>
        <p:spPr>
          <a:xfrm>
            <a:off x="115224" y="1018746"/>
            <a:ext cx="8911594" cy="3372563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03926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E0646C-8A22-E5E5-A4A0-789368605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10;p46">
            <a:extLst>
              <a:ext uri="{FF2B5EF4-FFF2-40B4-BE49-F238E27FC236}">
                <a16:creationId xmlns:a16="http://schemas.microsoft.com/office/drawing/2014/main" id="{76625CDB-375F-D877-6CAF-368E38D7EBD2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tx1">
                    <a:lumMod val="50000"/>
                  </a:schemeClr>
                </a:solidFill>
              </a:rPr>
              <a:t>Класс </a:t>
            </a:r>
            <a:r>
              <a:rPr lang="en-US" sz="3200" b="1" dirty="0">
                <a:solidFill>
                  <a:schemeClr val="tx1">
                    <a:lumMod val="50000"/>
                  </a:schemeClr>
                </a:solidFill>
              </a:rPr>
              <a:t>IMatrixOperations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2DF1548-4E38-65A7-AE45-0EEA5F12943A}"/>
              </a:ext>
            </a:extLst>
          </p:cNvPr>
          <p:cNvGrpSpPr/>
          <p:nvPr/>
        </p:nvGrpSpPr>
        <p:grpSpPr>
          <a:xfrm>
            <a:off x="2706217" y="761741"/>
            <a:ext cx="3731559" cy="221876"/>
            <a:chOff x="2050256" y="941294"/>
            <a:chExt cx="5093494" cy="0"/>
          </a:xfrm>
        </p:grpSpPr>
        <p:cxnSp>
          <p:nvCxnSpPr>
            <p:cNvPr id="10" name="Google Shape;258;p35">
              <a:extLst>
                <a:ext uri="{FF2B5EF4-FFF2-40B4-BE49-F238E27FC236}">
                  <a16:creationId xmlns:a16="http://schemas.microsoft.com/office/drawing/2014/main" id="{D8C454C9-0BB7-BB7E-0F76-BDDE4FF8A54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45;p28">
              <a:extLst>
                <a:ext uri="{FF2B5EF4-FFF2-40B4-BE49-F238E27FC236}">
                  <a16:creationId xmlns:a16="http://schemas.microsoft.com/office/drawing/2014/main" id="{ABF8E827-CF39-0ACD-F12E-E5CFB1B2BBD8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1E7A75-75E1-B97D-3C88-2D2DAD6C95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" r="1266" b="1992"/>
          <a:stretch/>
        </p:blipFill>
        <p:spPr>
          <a:xfrm>
            <a:off x="1179725" y="1006963"/>
            <a:ext cx="6784545" cy="3712956"/>
          </a:xfrm>
          <a:prstGeom prst="rect">
            <a:avLst/>
          </a:prstGeom>
        </p:spPr>
      </p:pic>
      <p:sp>
        <p:nvSpPr>
          <p:cNvPr id="19" name="Google Shape;198;p32">
            <a:extLst>
              <a:ext uri="{FF2B5EF4-FFF2-40B4-BE49-F238E27FC236}">
                <a16:creationId xmlns:a16="http://schemas.microsoft.com/office/drawing/2014/main" id="{ABFF688B-3615-12C2-51F2-53214F00A70A}"/>
              </a:ext>
            </a:extLst>
          </p:cNvPr>
          <p:cNvSpPr/>
          <p:nvPr/>
        </p:nvSpPr>
        <p:spPr>
          <a:xfrm>
            <a:off x="1179725" y="1006963"/>
            <a:ext cx="6784545" cy="3712956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3897D04B-6413-72D3-C5D0-85F2D56D75F7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25</a:t>
            </a:fld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407648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97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tx1">
                    <a:lumMod val="50000"/>
                  </a:schemeClr>
                </a:solidFill>
              </a:rPr>
              <a:t>Заключение</a:t>
            </a:r>
            <a:endParaRPr lang="en-US" sz="3200" b="1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3625847" y="719604"/>
            <a:ext cx="1892300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B71EBB11-A3C5-92F0-83F2-850D6041F6AD}"/>
              </a:ext>
            </a:extLst>
          </p:cNvPr>
          <p:cNvSpPr txBox="1">
            <a:spLocks/>
          </p:cNvSpPr>
          <p:nvPr/>
        </p:nvSpPr>
        <p:spPr>
          <a:xfrm>
            <a:off x="1499529" y="3620790"/>
            <a:ext cx="7660364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Google Shape;172;p31">
            <a:extLst>
              <a:ext uri="{FF2B5EF4-FFF2-40B4-BE49-F238E27FC236}">
                <a16:creationId xmlns:a16="http://schemas.microsoft.com/office/drawing/2014/main" id="{379CF848-9DE2-2C3F-EF65-7175FFA08E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8599" y="1284517"/>
            <a:ext cx="7210899" cy="7842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chemeClr val="bg1">
                    <a:lumMod val="10000"/>
                  </a:schemeClr>
                </a:solidFill>
              </a:rPr>
              <a:t>Реализованы алгоритмы построения и аппроксимации кривых на плоскости.</a:t>
            </a:r>
            <a:endParaRPr sz="2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0" name="Google Shape;172;p31">
            <a:extLst>
              <a:ext uri="{FF2B5EF4-FFF2-40B4-BE49-F238E27FC236}">
                <a16:creationId xmlns:a16="http://schemas.microsoft.com/office/drawing/2014/main" id="{70C3F296-19DD-6C23-E709-886137E92A17}"/>
              </a:ext>
            </a:extLst>
          </p:cNvPr>
          <p:cNvSpPr txBox="1">
            <a:spLocks/>
          </p:cNvSpPr>
          <p:nvPr/>
        </p:nvSpPr>
        <p:spPr>
          <a:xfrm>
            <a:off x="1498599" y="2466986"/>
            <a:ext cx="7210899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200" dirty="0">
                <a:solidFill>
                  <a:schemeClr val="bg1">
                    <a:lumMod val="10000"/>
                  </a:schemeClr>
                </a:solidFill>
              </a:rPr>
              <a:t>По данной работе выполнен 1 доклад и подготовлены 2 статьи.</a:t>
            </a:r>
          </a:p>
        </p:txBody>
      </p:sp>
      <p:sp>
        <p:nvSpPr>
          <p:cNvPr id="13" name="Google Shape;172;p31">
            <a:extLst>
              <a:ext uri="{FF2B5EF4-FFF2-40B4-BE49-F238E27FC236}">
                <a16:creationId xmlns:a16="http://schemas.microsoft.com/office/drawing/2014/main" id="{8339A4E2-02B2-B7F2-E3FE-8BE1AECB3349}"/>
              </a:ext>
            </a:extLst>
          </p:cNvPr>
          <p:cNvSpPr txBox="1">
            <a:spLocks/>
          </p:cNvSpPr>
          <p:nvPr/>
        </p:nvSpPr>
        <p:spPr>
          <a:xfrm>
            <a:off x="1496353" y="3515139"/>
            <a:ext cx="6415477" cy="102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200" dirty="0">
                <a:solidFill>
                  <a:schemeClr val="bg1">
                    <a:lumMod val="10000"/>
                  </a:schemeClr>
                </a:solidFill>
              </a:rPr>
              <a:t>Данная работа имеет дальнейшие перспективы развития для использования кривых в 3</a:t>
            </a:r>
            <a:r>
              <a:rPr lang="en-US" sz="2200" dirty="0">
                <a:solidFill>
                  <a:schemeClr val="bg1">
                    <a:lumMod val="10000"/>
                  </a:schemeClr>
                </a:solidFill>
              </a:rPr>
              <a:t>D</a:t>
            </a:r>
            <a:r>
              <a:rPr lang="ru-RU" sz="2200" dirty="0">
                <a:solidFill>
                  <a:schemeClr val="bg1">
                    <a:lumMod val="10000"/>
                  </a:schemeClr>
                </a:solidFill>
              </a:rPr>
              <a:t>.</a:t>
            </a:r>
          </a:p>
        </p:txBody>
      </p:sp>
      <p:sp>
        <p:nvSpPr>
          <p:cNvPr id="2" name="Google Shape;182;p31">
            <a:extLst>
              <a:ext uri="{FF2B5EF4-FFF2-40B4-BE49-F238E27FC236}">
                <a16:creationId xmlns:a16="http://schemas.microsoft.com/office/drawing/2014/main" id="{6EE6DE72-D149-0D6E-3BFB-E28F97101DA4}"/>
              </a:ext>
            </a:extLst>
          </p:cNvPr>
          <p:cNvSpPr txBox="1">
            <a:spLocks/>
          </p:cNvSpPr>
          <p:nvPr/>
        </p:nvSpPr>
        <p:spPr>
          <a:xfrm>
            <a:off x="505486" y="1340998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1">
                    <a:lumMod val="10000"/>
                  </a:schemeClr>
                </a:solidFill>
              </a:rPr>
              <a:t>1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494626B2-75D4-D58A-F0E2-F1D5AC85863A}"/>
              </a:ext>
            </a:extLst>
          </p:cNvPr>
          <p:cNvGrpSpPr/>
          <p:nvPr/>
        </p:nvGrpSpPr>
        <p:grpSpPr>
          <a:xfrm>
            <a:off x="601276" y="2017364"/>
            <a:ext cx="577034" cy="175828"/>
            <a:chOff x="2050256" y="941294"/>
            <a:chExt cx="5093494" cy="0"/>
          </a:xfrm>
        </p:grpSpPr>
        <p:cxnSp>
          <p:nvCxnSpPr>
            <p:cNvPr id="14" name="Google Shape;258;p35">
              <a:extLst>
                <a:ext uri="{FF2B5EF4-FFF2-40B4-BE49-F238E27FC236}">
                  <a16:creationId xmlns:a16="http://schemas.microsoft.com/office/drawing/2014/main" id="{EAA6DE7E-C84F-284A-F1D3-D8660BB662B6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45;p28">
              <a:extLst>
                <a:ext uri="{FF2B5EF4-FFF2-40B4-BE49-F238E27FC236}">
                  <a16:creationId xmlns:a16="http://schemas.microsoft.com/office/drawing/2014/main" id="{A3D265EE-EDA9-6A88-84EF-0C33F2380DA7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182;p31">
            <a:extLst>
              <a:ext uri="{FF2B5EF4-FFF2-40B4-BE49-F238E27FC236}">
                <a16:creationId xmlns:a16="http://schemas.microsoft.com/office/drawing/2014/main" id="{DC2F6B99-B672-A538-F3E4-4CB3C5386B7D}"/>
              </a:ext>
            </a:extLst>
          </p:cNvPr>
          <p:cNvSpPr txBox="1">
            <a:spLocks/>
          </p:cNvSpPr>
          <p:nvPr/>
        </p:nvSpPr>
        <p:spPr>
          <a:xfrm>
            <a:off x="505486" y="2549584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2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9" name="Google Shape;182;p31">
            <a:extLst>
              <a:ext uri="{FF2B5EF4-FFF2-40B4-BE49-F238E27FC236}">
                <a16:creationId xmlns:a16="http://schemas.microsoft.com/office/drawing/2014/main" id="{F1D88613-06C9-237A-E168-D29A4C713686}"/>
              </a:ext>
            </a:extLst>
          </p:cNvPr>
          <p:cNvSpPr txBox="1">
            <a:spLocks/>
          </p:cNvSpPr>
          <p:nvPr/>
        </p:nvSpPr>
        <p:spPr>
          <a:xfrm>
            <a:off x="505486" y="3694465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3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44348D04-C2CC-768D-C1EA-CEA36F972F4F}"/>
              </a:ext>
            </a:extLst>
          </p:cNvPr>
          <p:cNvGrpSpPr/>
          <p:nvPr/>
        </p:nvGrpSpPr>
        <p:grpSpPr>
          <a:xfrm>
            <a:off x="594677" y="3215594"/>
            <a:ext cx="577034" cy="175828"/>
            <a:chOff x="2050256" y="941294"/>
            <a:chExt cx="5093494" cy="0"/>
          </a:xfrm>
        </p:grpSpPr>
        <p:cxnSp>
          <p:nvCxnSpPr>
            <p:cNvPr id="23" name="Google Shape;258;p35">
              <a:extLst>
                <a:ext uri="{FF2B5EF4-FFF2-40B4-BE49-F238E27FC236}">
                  <a16:creationId xmlns:a16="http://schemas.microsoft.com/office/drawing/2014/main" id="{74FA7CE9-1385-9E39-4D7E-E5BBB2B403E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145;p28">
              <a:extLst>
                <a:ext uri="{FF2B5EF4-FFF2-40B4-BE49-F238E27FC236}">
                  <a16:creationId xmlns:a16="http://schemas.microsoft.com/office/drawing/2014/main" id="{5C1F996E-FE33-3B5A-784B-30BA7C476F26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0FF56F9-5F9F-87B4-92EE-AFE62456E47A}"/>
              </a:ext>
            </a:extLst>
          </p:cNvPr>
          <p:cNvGrpSpPr/>
          <p:nvPr/>
        </p:nvGrpSpPr>
        <p:grpSpPr>
          <a:xfrm>
            <a:off x="601277" y="4365791"/>
            <a:ext cx="577034" cy="175828"/>
            <a:chOff x="2050256" y="941294"/>
            <a:chExt cx="5093494" cy="0"/>
          </a:xfrm>
        </p:grpSpPr>
        <p:cxnSp>
          <p:nvCxnSpPr>
            <p:cNvPr id="26" name="Google Shape;258;p35">
              <a:extLst>
                <a:ext uri="{FF2B5EF4-FFF2-40B4-BE49-F238E27FC236}">
                  <a16:creationId xmlns:a16="http://schemas.microsoft.com/office/drawing/2014/main" id="{D41450F7-EB19-E02C-ACC8-CBB473677036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145;p28">
              <a:extLst>
                <a:ext uri="{FF2B5EF4-FFF2-40B4-BE49-F238E27FC236}">
                  <a16:creationId xmlns:a16="http://schemas.microsoft.com/office/drawing/2014/main" id="{D6C54067-6D54-97DB-28EE-D752AB3EF86C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394F41B4-E083-EA0A-3AD0-54319349F604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26</a:t>
            </a:fld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9948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2" grpId="0"/>
      <p:bldP spid="18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5121734-1D8D-C72B-B5F7-5BFFFBDA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62128"/>
            <a:ext cx="8851900" cy="48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30;p47">
            <a:extLst>
              <a:ext uri="{FF2B5EF4-FFF2-40B4-BE49-F238E27FC236}">
                <a16:creationId xmlns:a16="http://schemas.microsoft.com/office/drawing/2014/main" id="{DA3C045E-155D-95D2-CC01-05FD42939B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8100" y="1653235"/>
            <a:ext cx="6367800" cy="8453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tx1">
                    <a:lumMod val="50000"/>
                  </a:schemeClr>
                </a:solidFill>
              </a:rPr>
              <a:t>Спасибо за внимание</a:t>
            </a:r>
            <a:r>
              <a:rPr lang="en" sz="4800" dirty="0">
                <a:solidFill>
                  <a:schemeClr val="tx1">
                    <a:lumMod val="50000"/>
                  </a:schemeClr>
                </a:solidFill>
              </a:rPr>
              <a:t>!</a:t>
            </a:r>
            <a:endParaRPr sz="4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Google Shape;584;p52">
            <a:extLst>
              <a:ext uri="{FF2B5EF4-FFF2-40B4-BE49-F238E27FC236}">
                <a16:creationId xmlns:a16="http://schemas.microsoft.com/office/drawing/2014/main" id="{595AB469-9353-AFE7-27B6-DD8D594145A2}"/>
              </a:ext>
            </a:extLst>
          </p:cNvPr>
          <p:cNvSpPr txBox="1">
            <a:spLocks/>
          </p:cNvSpPr>
          <p:nvPr/>
        </p:nvSpPr>
        <p:spPr>
          <a:xfrm>
            <a:off x="2977538" y="2458894"/>
            <a:ext cx="3200100" cy="4169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Готов 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ответить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на Ваши вопросы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!</a:t>
            </a:r>
            <a:endParaRPr lang="ru-RU" dirty="0">
              <a:solidFill>
                <a:schemeClr val="tx1">
                  <a:lumMod val="50000"/>
                </a:schemeClr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10" name="Google Shape;11813;p71">
            <a:extLst>
              <a:ext uri="{FF2B5EF4-FFF2-40B4-BE49-F238E27FC236}">
                <a16:creationId xmlns:a16="http://schemas.microsoft.com/office/drawing/2014/main" id="{ADAD3429-AB45-1BEA-9E7C-AE9DF37B76E5}"/>
              </a:ext>
            </a:extLst>
          </p:cNvPr>
          <p:cNvGrpSpPr/>
          <p:nvPr/>
        </p:nvGrpSpPr>
        <p:grpSpPr>
          <a:xfrm>
            <a:off x="6026127" y="2508180"/>
            <a:ext cx="320273" cy="318395"/>
            <a:chOff x="4667216" y="2915382"/>
            <a:chExt cx="320273" cy="318395"/>
          </a:xfrm>
        </p:grpSpPr>
        <p:sp>
          <p:nvSpPr>
            <p:cNvPr id="11" name="Google Shape;11814;p71">
              <a:extLst>
                <a:ext uri="{FF2B5EF4-FFF2-40B4-BE49-F238E27FC236}">
                  <a16:creationId xmlns:a16="http://schemas.microsoft.com/office/drawing/2014/main" id="{3B2819FE-E414-ED38-EF74-5A7E5B482FE6}"/>
                </a:ext>
              </a:extLst>
            </p:cNvPr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2" name="Google Shape;11815;p71">
              <a:extLst>
                <a:ext uri="{FF2B5EF4-FFF2-40B4-BE49-F238E27FC236}">
                  <a16:creationId xmlns:a16="http://schemas.microsoft.com/office/drawing/2014/main" id="{B84C1AD4-996E-0E3D-27EA-8651724BD394}"/>
                </a:ext>
              </a:extLst>
            </p:cNvPr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3" name="Google Shape;11816;p71">
              <a:extLst>
                <a:ext uri="{FF2B5EF4-FFF2-40B4-BE49-F238E27FC236}">
                  <a16:creationId xmlns:a16="http://schemas.microsoft.com/office/drawing/2014/main" id="{4FCB3BC3-1827-3DBD-B81B-0666234B9A36}"/>
                </a:ext>
              </a:extLst>
            </p:cNvPr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4" name="Google Shape;11817;p71">
              <a:extLst>
                <a:ext uri="{FF2B5EF4-FFF2-40B4-BE49-F238E27FC236}">
                  <a16:creationId xmlns:a16="http://schemas.microsoft.com/office/drawing/2014/main" id="{5E6FEFCF-F916-8486-08FD-269AA63A8A5E}"/>
                </a:ext>
              </a:extLst>
            </p:cNvPr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B3F4B06-ED6B-878E-F005-85A898BAE252}"/>
              </a:ext>
            </a:extLst>
          </p:cNvPr>
          <p:cNvGrpSpPr/>
          <p:nvPr/>
        </p:nvGrpSpPr>
        <p:grpSpPr>
          <a:xfrm>
            <a:off x="1588177" y="4598825"/>
            <a:ext cx="5967646" cy="291221"/>
            <a:chOff x="1580767" y="4632443"/>
            <a:chExt cx="5967646" cy="291221"/>
          </a:xfrm>
        </p:grpSpPr>
        <p:sp>
          <p:nvSpPr>
            <p:cNvPr id="8" name="Google Shape;584;p52">
              <a:extLst>
                <a:ext uri="{FF2B5EF4-FFF2-40B4-BE49-F238E27FC236}">
                  <a16:creationId xmlns:a16="http://schemas.microsoft.com/office/drawing/2014/main" id="{A3E8267A-9FF6-6B4C-B5A4-206553EBDE4C}"/>
                </a:ext>
              </a:extLst>
            </p:cNvPr>
            <p:cNvSpPr txBox="1">
              <a:spLocks/>
            </p:cNvSpPr>
            <p:nvPr/>
          </p:nvSpPr>
          <p:spPr>
            <a:xfrm>
              <a:off x="1948057" y="4641921"/>
              <a:ext cx="2670570" cy="281743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chemeClr val="lt1"/>
                </a:buClr>
                <a:buSzPts val="1100"/>
              </a:pP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Lexend Deca" panose="020B0604020202020204" charset="0"/>
                  <a:cs typeface="Lexend Deca" panose="020B0604020202020204" charset="0"/>
                </a:rPr>
                <a:t>sergey.ryzhov2001@yandex.ru</a:t>
              </a:r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C75B6456-2293-08D9-CB62-E357A0BC4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1756" y="4632443"/>
              <a:ext cx="255327" cy="255327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6BAE63B5-8960-0B56-005E-4078414D8D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852" t="41211" r="68448" b="41472"/>
            <a:stretch/>
          </p:blipFill>
          <p:spPr>
            <a:xfrm>
              <a:off x="1580767" y="4635948"/>
              <a:ext cx="381203" cy="267271"/>
            </a:xfrm>
            <a:prstGeom prst="rect">
              <a:avLst/>
            </a:prstGeom>
          </p:spPr>
        </p:pic>
        <p:sp>
          <p:nvSpPr>
            <p:cNvPr id="19" name="Google Shape;584;p52">
              <a:extLst>
                <a:ext uri="{FF2B5EF4-FFF2-40B4-BE49-F238E27FC236}">
                  <a16:creationId xmlns:a16="http://schemas.microsoft.com/office/drawing/2014/main" id="{FF3FF77C-074F-5F9B-B7FD-F8F13A34D79D}"/>
                </a:ext>
              </a:extLst>
            </p:cNvPr>
            <p:cNvSpPr txBox="1">
              <a:spLocks/>
            </p:cNvSpPr>
            <p:nvPr/>
          </p:nvSpPr>
          <p:spPr>
            <a:xfrm>
              <a:off x="5144386" y="4641921"/>
              <a:ext cx="2404027" cy="27589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chemeClr val="lt1"/>
                </a:buClr>
                <a:buSzPts val="1100"/>
              </a:pP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Lexend Deca" panose="020B0604020202020204" charset="0"/>
                  <a:cs typeface="Lexend Deca" panose="020B0604020202020204" charset="0"/>
                </a:rPr>
                <a:t>https://github.com/srRyzhov</a:t>
              </a: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390424C6-6537-9226-EB7E-9BA61E60CBF0}"/>
              </a:ext>
            </a:extLst>
          </p:cNvPr>
          <p:cNvGrpSpPr/>
          <p:nvPr/>
        </p:nvGrpSpPr>
        <p:grpSpPr>
          <a:xfrm>
            <a:off x="2557293" y="2378938"/>
            <a:ext cx="4029413" cy="45719"/>
            <a:chOff x="3089826" y="1219668"/>
            <a:chExt cx="3113400" cy="0"/>
          </a:xfrm>
        </p:grpSpPr>
        <p:cxnSp>
          <p:nvCxnSpPr>
            <p:cNvPr id="28" name="Google Shape;258;p35">
              <a:extLst>
                <a:ext uri="{FF2B5EF4-FFF2-40B4-BE49-F238E27FC236}">
                  <a16:creationId xmlns:a16="http://schemas.microsoft.com/office/drawing/2014/main" id="{F59AF2B7-E5D3-FCB4-6688-F2D6F2792168}"/>
                </a:ext>
              </a:extLst>
            </p:cNvPr>
            <p:cNvCxnSpPr>
              <a:cxnSpLocks/>
            </p:cNvCxnSpPr>
            <p:nvPr/>
          </p:nvCxnSpPr>
          <p:spPr>
            <a:xfrm>
              <a:off x="3089826" y="1219668"/>
              <a:ext cx="31134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45;p28">
              <a:extLst>
                <a:ext uri="{FF2B5EF4-FFF2-40B4-BE49-F238E27FC236}">
                  <a16:creationId xmlns:a16="http://schemas.microsoft.com/office/drawing/2014/main" id="{B43661E6-FBFC-2647-E3E5-F96AA499581C}"/>
                </a:ext>
              </a:extLst>
            </p:cNvPr>
            <p:cNvCxnSpPr/>
            <p:nvPr/>
          </p:nvCxnSpPr>
          <p:spPr>
            <a:xfrm>
              <a:off x="3089826" y="1219668"/>
              <a:ext cx="3113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02437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7B74A6-9478-53F9-38A7-74509E0F4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A5C630F-F50B-DF9B-E009-47F50920E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02" y="2370943"/>
            <a:ext cx="2669469" cy="200210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093DCCA-1873-4579-8B67-6D8F8E298F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48"/>
          <a:stretch/>
        </p:blipFill>
        <p:spPr bwMode="auto">
          <a:xfrm>
            <a:off x="2861703" y="2910679"/>
            <a:ext cx="4042391" cy="1731392"/>
          </a:xfrm>
          <a:prstGeom prst="rect">
            <a:avLst/>
          </a:prstGeom>
          <a:noFill/>
          <a:ln>
            <a:noFill/>
          </a:ln>
          <a:effectLst>
            <a:softEdge rad="762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Google Shape;188;p31">
            <a:extLst>
              <a:ext uri="{FF2B5EF4-FFF2-40B4-BE49-F238E27FC236}">
                <a16:creationId xmlns:a16="http://schemas.microsoft.com/office/drawing/2014/main" id="{7D0BB17A-05E3-73A0-28FB-B19B9CF37AD0}"/>
              </a:ext>
            </a:extLst>
          </p:cNvPr>
          <p:cNvSpPr txBox="1">
            <a:spLocks/>
          </p:cNvSpPr>
          <p:nvPr/>
        </p:nvSpPr>
        <p:spPr>
          <a:xfrm>
            <a:off x="969440" y="1144440"/>
            <a:ext cx="5084369" cy="117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just"/>
            <a:r>
              <a:rPr lang="ru-RU" sz="1800" b="1" dirty="0">
                <a:solidFill>
                  <a:schemeClr val="tx1">
                    <a:lumMod val="50000"/>
                  </a:schemeClr>
                </a:solidFill>
              </a:rPr>
              <a:t>Сплайн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 (англ. spline – планка, рейка) –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гладкая поверхность или лекальная кривая, которая проходит через определённые точки.</a:t>
            </a:r>
          </a:p>
        </p:txBody>
      </p:sp>
      <p:sp>
        <p:nvSpPr>
          <p:cNvPr id="13" name="Google Shape;188;p31">
            <a:extLst>
              <a:ext uri="{FF2B5EF4-FFF2-40B4-BE49-F238E27FC236}">
                <a16:creationId xmlns:a16="http://schemas.microsoft.com/office/drawing/2014/main" id="{22E442DA-B365-54A2-C2E5-8894BCA2DF8D}"/>
              </a:ext>
            </a:extLst>
          </p:cNvPr>
          <p:cNvSpPr txBox="1">
            <a:spLocks/>
          </p:cNvSpPr>
          <p:nvPr/>
        </p:nvSpPr>
        <p:spPr>
          <a:xfrm>
            <a:off x="3225171" y="4564465"/>
            <a:ext cx="3315454" cy="418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ru-RU" sz="1400" dirty="0">
                <a:solidFill>
                  <a:schemeClr val="tx1">
                    <a:lumMod val="50000"/>
                  </a:schemeClr>
                </a:solidFill>
              </a:rPr>
              <a:t>Сплайн первой степени на плоскости</a:t>
            </a:r>
          </a:p>
        </p:txBody>
      </p:sp>
      <p:sp>
        <p:nvSpPr>
          <p:cNvPr id="14" name="Google Shape;188;p31">
            <a:extLst>
              <a:ext uri="{FF2B5EF4-FFF2-40B4-BE49-F238E27FC236}">
                <a16:creationId xmlns:a16="http://schemas.microsoft.com/office/drawing/2014/main" id="{7A37F4C4-20D3-E6D9-6E7E-FC25F50E8D51}"/>
              </a:ext>
            </a:extLst>
          </p:cNvPr>
          <p:cNvSpPr txBox="1">
            <a:spLocks/>
          </p:cNvSpPr>
          <p:nvPr/>
        </p:nvSpPr>
        <p:spPr>
          <a:xfrm>
            <a:off x="160202" y="4239528"/>
            <a:ext cx="2669469" cy="45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ru-RU" sz="1400" dirty="0">
                <a:solidFill>
                  <a:schemeClr val="tx1">
                    <a:lumMod val="50000"/>
                  </a:schemeClr>
                </a:solidFill>
              </a:rPr>
              <a:t>Сплайны различных форм в пространстве</a:t>
            </a:r>
          </a:p>
        </p:txBody>
      </p:sp>
      <p:grpSp>
        <p:nvGrpSpPr>
          <p:cNvPr id="16" name="Google Shape;409;p43">
            <a:extLst>
              <a:ext uri="{FF2B5EF4-FFF2-40B4-BE49-F238E27FC236}">
                <a16:creationId xmlns:a16="http://schemas.microsoft.com/office/drawing/2014/main" id="{2E94A93C-1148-7A5F-6886-0681B21C40D3}"/>
              </a:ext>
            </a:extLst>
          </p:cNvPr>
          <p:cNvGrpSpPr/>
          <p:nvPr/>
        </p:nvGrpSpPr>
        <p:grpSpPr>
          <a:xfrm>
            <a:off x="563539" y="1278243"/>
            <a:ext cx="316542" cy="316816"/>
            <a:chOff x="2185372" y="1957799"/>
            <a:chExt cx="366664" cy="366981"/>
          </a:xfrm>
          <a:solidFill>
            <a:srgbClr val="3B9FFF">
              <a:alpha val="50196"/>
            </a:srgbClr>
          </a:solidFill>
        </p:grpSpPr>
        <p:sp>
          <p:nvSpPr>
            <p:cNvPr id="17" name="Google Shape;410;p43">
              <a:extLst>
                <a:ext uri="{FF2B5EF4-FFF2-40B4-BE49-F238E27FC236}">
                  <a16:creationId xmlns:a16="http://schemas.microsoft.com/office/drawing/2014/main" id="{F19E162F-9562-C8CB-B5C8-F5187F978CC5}"/>
                </a:ext>
              </a:extLst>
            </p:cNvPr>
            <p:cNvSpPr/>
            <p:nvPr/>
          </p:nvSpPr>
          <p:spPr>
            <a:xfrm>
              <a:off x="2228742" y="2000853"/>
              <a:ext cx="75082" cy="74226"/>
            </a:xfrm>
            <a:custGeom>
              <a:avLst/>
              <a:gdLst/>
              <a:ahLst/>
              <a:cxnLst/>
              <a:rect l="l" t="t" r="r" b="b"/>
              <a:pathLst>
                <a:path w="2370" h="2343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lnTo>
                    <a:pt x="2072" y="2295"/>
                  </a:lnTo>
                  <a:cubicBezTo>
                    <a:pt x="2096" y="2331"/>
                    <a:pt x="2144" y="2343"/>
                    <a:pt x="2191" y="2343"/>
                  </a:cubicBezTo>
                  <a:cubicBezTo>
                    <a:pt x="2227" y="2343"/>
                    <a:pt x="2275" y="2331"/>
                    <a:pt x="2310" y="2295"/>
                  </a:cubicBezTo>
                  <a:cubicBezTo>
                    <a:pt x="2370" y="2235"/>
                    <a:pt x="2370" y="2116"/>
                    <a:pt x="2310" y="2057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grpFill/>
            <a:ln>
              <a:solidFill>
                <a:srgbClr val="3B9FFF">
                  <a:alpha val="30196"/>
                </a:srgb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8" name="Google Shape;411;p43">
              <a:extLst>
                <a:ext uri="{FF2B5EF4-FFF2-40B4-BE49-F238E27FC236}">
                  <a16:creationId xmlns:a16="http://schemas.microsoft.com/office/drawing/2014/main" id="{AEF0EC0F-ECDA-F5F1-68B9-50FA1B839BF9}"/>
                </a:ext>
              </a:extLst>
            </p:cNvPr>
            <p:cNvSpPr/>
            <p:nvPr/>
          </p:nvSpPr>
          <p:spPr>
            <a:xfrm>
              <a:off x="2188001" y="2067159"/>
              <a:ext cx="98873" cy="35070"/>
            </a:xfrm>
            <a:custGeom>
              <a:avLst/>
              <a:gdLst/>
              <a:ahLst/>
              <a:cxnLst/>
              <a:rect l="l" t="t" r="r" b="b"/>
              <a:pathLst>
                <a:path w="3121" h="1107" extrusionOk="0">
                  <a:moveTo>
                    <a:pt x="188" y="1"/>
                  </a:moveTo>
                  <a:cubicBezTo>
                    <a:pt x="120" y="1"/>
                    <a:pt x="56" y="54"/>
                    <a:pt x="37" y="131"/>
                  </a:cubicBezTo>
                  <a:cubicBezTo>
                    <a:pt x="1" y="214"/>
                    <a:pt x="60" y="309"/>
                    <a:pt x="156" y="333"/>
                  </a:cubicBezTo>
                  <a:lnTo>
                    <a:pt x="2882" y="1107"/>
                  </a:lnTo>
                  <a:lnTo>
                    <a:pt x="2918" y="1107"/>
                  </a:lnTo>
                  <a:cubicBezTo>
                    <a:pt x="3001" y="1107"/>
                    <a:pt x="3073" y="1071"/>
                    <a:pt x="3085" y="988"/>
                  </a:cubicBezTo>
                  <a:cubicBezTo>
                    <a:pt x="3120" y="904"/>
                    <a:pt x="3061" y="809"/>
                    <a:pt x="2965" y="785"/>
                  </a:cubicBezTo>
                  <a:lnTo>
                    <a:pt x="239" y="11"/>
                  </a:lnTo>
                  <a:cubicBezTo>
                    <a:pt x="222" y="4"/>
                    <a:pt x="205" y="1"/>
                    <a:pt x="188" y="1"/>
                  </a:cubicBezTo>
                  <a:close/>
                </a:path>
              </a:pathLst>
            </a:custGeom>
            <a:grpFill/>
            <a:ln>
              <a:solidFill>
                <a:srgbClr val="3B9FFF">
                  <a:alpha val="30196"/>
                </a:srgb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9" name="Google Shape;412;p43">
              <a:extLst>
                <a:ext uri="{FF2B5EF4-FFF2-40B4-BE49-F238E27FC236}">
                  <a16:creationId xmlns:a16="http://schemas.microsoft.com/office/drawing/2014/main" id="{4DB5F53D-2D68-E040-32A0-BF9DA856DAFC}"/>
                </a:ext>
              </a:extLst>
            </p:cNvPr>
            <p:cNvSpPr/>
            <p:nvPr/>
          </p:nvSpPr>
          <p:spPr>
            <a:xfrm>
              <a:off x="2185372" y="2119114"/>
              <a:ext cx="97733" cy="37066"/>
            </a:xfrm>
            <a:custGeom>
              <a:avLst/>
              <a:gdLst/>
              <a:ahLst/>
              <a:cxnLst/>
              <a:rect l="l" t="t" r="r" b="b"/>
              <a:pathLst>
                <a:path w="3085" h="1170" extrusionOk="0">
                  <a:moveTo>
                    <a:pt x="2872" y="1"/>
                  </a:moveTo>
                  <a:cubicBezTo>
                    <a:pt x="2863" y="1"/>
                    <a:pt x="2855" y="1"/>
                    <a:pt x="2846" y="3"/>
                  </a:cubicBezTo>
                  <a:lnTo>
                    <a:pt x="131" y="836"/>
                  </a:lnTo>
                  <a:cubicBezTo>
                    <a:pt x="48" y="872"/>
                    <a:pt x="0" y="955"/>
                    <a:pt x="12" y="1050"/>
                  </a:cubicBezTo>
                  <a:cubicBezTo>
                    <a:pt x="48" y="1122"/>
                    <a:pt x="108" y="1169"/>
                    <a:pt x="179" y="1169"/>
                  </a:cubicBezTo>
                  <a:cubicBezTo>
                    <a:pt x="191" y="1169"/>
                    <a:pt x="203" y="1169"/>
                    <a:pt x="227" y="1158"/>
                  </a:cubicBezTo>
                  <a:lnTo>
                    <a:pt x="2929" y="324"/>
                  </a:lnTo>
                  <a:cubicBezTo>
                    <a:pt x="3037" y="300"/>
                    <a:pt x="3084" y="217"/>
                    <a:pt x="3048" y="122"/>
                  </a:cubicBezTo>
                  <a:cubicBezTo>
                    <a:pt x="3027" y="47"/>
                    <a:pt x="2948" y="1"/>
                    <a:pt x="2872" y="1"/>
                  </a:cubicBezTo>
                  <a:close/>
                </a:path>
              </a:pathLst>
            </a:custGeom>
            <a:grpFill/>
            <a:ln>
              <a:solidFill>
                <a:srgbClr val="3B9FFF">
                  <a:alpha val="30196"/>
                </a:srgb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0" name="Google Shape;413;p43">
              <a:extLst>
                <a:ext uri="{FF2B5EF4-FFF2-40B4-BE49-F238E27FC236}">
                  <a16:creationId xmlns:a16="http://schemas.microsoft.com/office/drawing/2014/main" id="{498A68D3-5506-26A5-01C4-96D0CD340A3C}"/>
                </a:ext>
              </a:extLst>
            </p:cNvPr>
            <p:cNvSpPr/>
            <p:nvPr/>
          </p:nvSpPr>
          <p:spPr>
            <a:xfrm>
              <a:off x="2294763" y="1960587"/>
              <a:ext cx="36242" cy="97131"/>
            </a:xfrm>
            <a:custGeom>
              <a:avLst/>
              <a:gdLst/>
              <a:ahLst/>
              <a:cxnLst/>
              <a:rect l="l" t="t" r="r" b="b"/>
              <a:pathLst>
                <a:path w="1144" h="3066" extrusionOk="0">
                  <a:moveTo>
                    <a:pt x="185" y="1"/>
                  </a:moveTo>
                  <a:cubicBezTo>
                    <a:pt x="172" y="1"/>
                    <a:pt x="158" y="2"/>
                    <a:pt x="143" y="6"/>
                  </a:cubicBezTo>
                  <a:cubicBezTo>
                    <a:pt x="60" y="42"/>
                    <a:pt x="0" y="125"/>
                    <a:pt x="24" y="220"/>
                  </a:cubicBezTo>
                  <a:lnTo>
                    <a:pt x="798" y="2947"/>
                  </a:lnTo>
                  <a:cubicBezTo>
                    <a:pt x="822" y="3018"/>
                    <a:pt x="893" y="3066"/>
                    <a:pt x="965" y="3066"/>
                  </a:cubicBezTo>
                  <a:lnTo>
                    <a:pt x="1012" y="3066"/>
                  </a:lnTo>
                  <a:cubicBezTo>
                    <a:pt x="1096" y="3030"/>
                    <a:pt x="1143" y="2947"/>
                    <a:pt x="1131" y="2852"/>
                  </a:cubicBezTo>
                  <a:lnTo>
                    <a:pt x="357" y="125"/>
                  </a:lnTo>
                  <a:cubicBezTo>
                    <a:pt x="327" y="54"/>
                    <a:pt x="262" y="1"/>
                    <a:pt x="185" y="1"/>
                  </a:cubicBezTo>
                  <a:close/>
                </a:path>
              </a:pathLst>
            </a:custGeom>
            <a:grpFill/>
            <a:ln>
              <a:solidFill>
                <a:srgbClr val="3B9FFF">
                  <a:alpha val="30196"/>
                </a:srgb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1" name="Google Shape;414;p43">
              <a:extLst>
                <a:ext uri="{FF2B5EF4-FFF2-40B4-BE49-F238E27FC236}">
                  <a16:creationId xmlns:a16="http://schemas.microsoft.com/office/drawing/2014/main" id="{8734A2FC-6D98-DD93-4365-BF4C2C0279FD}"/>
                </a:ext>
              </a:extLst>
            </p:cNvPr>
            <p:cNvSpPr/>
            <p:nvPr/>
          </p:nvSpPr>
          <p:spPr>
            <a:xfrm>
              <a:off x="2346433" y="1957799"/>
              <a:ext cx="38491" cy="96909"/>
            </a:xfrm>
            <a:custGeom>
              <a:avLst/>
              <a:gdLst/>
              <a:ahLst/>
              <a:cxnLst/>
              <a:rect l="l" t="t" r="r" b="b"/>
              <a:pathLst>
                <a:path w="1215" h="3059" extrusionOk="0">
                  <a:moveTo>
                    <a:pt x="1021" y="0"/>
                  </a:moveTo>
                  <a:cubicBezTo>
                    <a:pt x="953" y="0"/>
                    <a:pt x="889" y="54"/>
                    <a:pt x="870" y="130"/>
                  </a:cubicBezTo>
                  <a:lnTo>
                    <a:pt x="36" y="2832"/>
                  </a:lnTo>
                  <a:cubicBezTo>
                    <a:pt x="0" y="2928"/>
                    <a:pt x="60" y="3011"/>
                    <a:pt x="155" y="3047"/>
                  </a:cubicBezTo>
                  <a:cubicBezTo>
                    <a:pt x="167" y="3047"/>
                    <a:pt x="179" y="3059"/>
                    <a:pt x="203" y="3059"/>
                  </a:cubicBezTo>
                  <a:cubicBezTo>
                    <a:pt x="274" y="3059"/>
                    <a:pt x="334" y="3011"/>
                    <a:pt x="358" y="2940"/>
                  </a:cubicBezTo>
                  <a:lnTo>
                    <a:pt x="1191" y="237"/>
                  </a:lnTo>
                  <a:cubicBezTo>
                    <a:pt x="1215" y="130"/>
                    <a:pt x="1167" y="23"/>
                    <a:pt x="1072" y="11"/>
                  </a:cubicBezTo>
                  <a:cubicBezTo>
                    <a:pt x="1055" y="4"/>
                    <a:pt x="1038" y="0"/>
                    <a:pt x="1021" y="0"/>
                  </a:cubicBezTo>
                  <a:close/>
                </a:path>
              </a:pathLst>
            </a:custGeom>
            <a:grpFill/>
            <a:ln>
              <a:solidFill>
                <a:srgbClr val="3B9FFF">
                  <a:alpha val="30196"/>
                </a:srgb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2" name="Google Shape;415;p43">
              <a:extLst>
                <a:ext uri="{FF2B5EF4-FFF2-40B4-BE49-F238E27FC236}">
                  <a16:creationId xmlns:a16="http://schemas.microsoft.com/office/drawing/2014/main" id="{01D96B4E-653B-1A38-AF37-62CA920C8A97}"/>
                </a:ext>
              </a:extLst>
            </p:cNvPr>
            <p:cNvSpPr/>
            <p:nvPr/>
          </p:nvSpPr>
          <p:spPr>
            <a:xfrm>
              <a:off x="2290993" y="2100391"/>
              <a:ext cx="37731" cy="121778"/>
            </a:xfrm>
            <a:custGeom>
              <a:avLst/>
              <a:gdLst/>
              <a:ahLst/>
              <a:cxnLst/>
              <a:rect l="l" t="t" r="r" b="b"/>
              <a:pathLst>
                <a:path w="1191" h="3844" extrusionOk="0">
                  <a:moveTo>
                    <a:pt x="721" y="1"/>
                  </a:moveTo>
                  <a:cubicBezTo>
                    <a:pt x="670" y="1"/>
                    <a:pt x="616" y="30"/>
                    <a:pt x="572" y="82"/>
                  </a:cubicBezTo>
                  <a:cubicBezTo>
                    <a:pt x="191" y="629"/>
                    <a:pt x="0" y="1296"/>
                    <a:pt x="60" y="1987"/>
                  </a:cubicBezTo>
                  <a:cubicBezTo>
                    <a:pt x="119" y="2665"/>
                    <a:pt x="417" y="3308"/>
                    <a:pt x="893" y="3796"/>
                  </a:cubicBezTo>
                  <a:cubicBezTo>
                    <a:pt x="917" y="3832"/>
                    <a:pt x="965" y="3844"/>
                    <a:pt x="1012" y="3844"/>
                  </a:cubicBezTo>
                  <a:cubicBezTo>
                    <a:pt x="1060" y="3844"/>
                    <a:pt x="1096" y="3832"/>
                    <a:pt x="1131" y="3796"/>
                  </a:cubicBezTo>
                  <a:cubicBezTo>
                    <a:pt x="1191" y="3725"/>
                    <a:pt x="1191" y="3618"/>
                    <a:pt x="1131" y="3546"/>
                  </a:cubicBezTo>
                  <a:cubicBezTo>
                    <a:pt x="250" y="2665"/>
                    <a:pt x="131" y="1284"/>
                    <a:pt x="857" y="272"/>
                  </a:cubicBezTo>
                  <a:cubicBezTo>
                    <a:pt x="917" y="201"/>
                    <a:pt x="893" y="94"/>
                    <a:pt x="810" y="34"/>
                  </a:cubicBezTo>
                  <a:cubicBezTo>
                    <a:pt x="783" y="12"/>
                    <a:pt x="752" y="1"/>
                    <a:pt x="721" y="1"/>
                  </a:cubicBezTo>
                  <a:close/>
                </a:path>
              </a:pathLst>
            </a:custGeom>
            <a:grpFill/>
            <a:ln>
              <a:solidFill>
                <a:srgbClr val="3B9FFF">
                  <a:alpha val="30196"/>
                </a:srgb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2">
                      <a:lumMod val="25000"/>
                      <a:lumOff val="75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3" name="Google Shape;416;p43">
              <a:extLst>
                <a:ext uri="{FF2B5EF4-FFF2-40B4-BE49-F238E27FC236}">
                  <a16:creationId xmlns:a16="http://schemas.microsoft.com/office/drawing/2014/main" id="{B13004F8-C1E1-FB46-ECA7-67E85DC6FCB4}"/>
                </a:ext>
              </a:extLst>
            </p:cNvPr>
            <p:cNvSpPr/>
            <p:nvPr/>
          </p:nvSpPr>
          <p:spPr>
            <a:xfrm>
              <a:off x="2353592" y="2091362"/>
              <a:ext cx="68302" cy="20307"/>
            </a:xfrm>
            <a:custGeom>
              <a:avLst/>
              <a:gdLst/>
              <a:ahLst/>
              <a:cxnLst/>
              <a:rect l="l" t="t" r="r" b="b"/>
              <a:pathLst>
                <a:path w="2156" h="641" extrusionOk="0">
                  <a:moveTo>
                    <a:pt x="971" y="1"/>
                  </a:moveTo>
                  <a:cubicBezTo>
                    <a:pt x="708" y="1"/>
                    <a:pt x="417" y="59"/>
                    <a:pt x="120" y="224"/>
                  </a:cubicBezTo>
                  <a:cubicBezTo>
                    <a:pt x="24" y="271"/>
                    <a:pt x="1" y="379"/>
                    <a:pt x="60" y="462"/>
                  </a:cubicBezTo>
                  <a:cubicBezTo>
                    <a:pt x="90" y="522"/>
                    <a:pt x="144" y="554"/>
                    <a:pt x="201" y="554"/>
                  </a:cubicBezTo>
                  <a:cubicBezTo>
                    <a:pt x="234" y="554"/>
                    <a:pt x="268" y="543"/>
                    <a:pt x="298" y="521"/>
                  </a:cubicBezTo>
                  <a:cubicBezTo>
                    <a:pt x="537" y="391"/>
                    <a:pt x="771" y="345"/>
                    <a:pt x="982" y="345"/>
                  </a:cubicBezTo>
                  <a:cubicBezTo>
                    <a:pt x="1488" y="345"/>
                    <a:pt x="1869" y="608"/>
                    <a:pt x="1894" y="617"/>
                  </a:cubicBezTo>
                  <a:cubicBezTo>
                    <a:pt x="1918" y="629"/>
                    <a:pt x="1953" y="640"/>
                    <a:pt x="2001" y="640"/>
                  </a:cubicBezTo>
                  <a:cubicBezTo>
                    <a:pt x="2060" y="640"/>
                    <a:pt x="2096" y="617"/>
                    <a:pt x="2132" y="569"/>
                  </a:cubicBezTo>
                  <a:cubicBezTo>
                    <a:pt x="2156" y="498"/>
                    <a:pt x="2144" y="390"/>
                    <a:pt x="2072" y="331"/>
                  </a:cubicBezTo>
                  <a:cubicBezTo>
                    <a:pt x="2039" y="314"/>
                    <a:pt x="1581" y="1"/>
                    <a:pt x="971" y="1"/>
                  </a:cubicBezTo>
                  <a:close/>
                </a:path>
              </a:pathLst>
            </a:custGeom>
            <a:grpFill/>
            <a:ln>
              <a:solidFill>
                <a:srgbClr val="3B9FFF">
                  <a:alpha val="30196"/>
                </a:srgb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4" name="Google Shape;417;p43">
              <a:extLst>
                <a:ext uri="{FF2B5EF4-FFF2-40B4-BE49-F238E27FC236}">
                  <a16:creationId xmlns:a16="http://schemas.microsoft.com/office/drawing/2014/main" id="{261EE3F9-CE36-4D55-AE4F-A023404A26B0}"/>
                </a:ext>
              </a:extLst>
            </p:cNvPr>
            <p:cNvSpPr/>
            <p:nvPr/>
          </p:nvSpPr>
          <p:spPr>
            <a:xfrm>
              <a:off x="2321532" y="2064434"/>
              <a:ext cx="230504" cy="260346"/>
            </a:xfrm>
            <a:custGeom>
              <a:avLst/>
              <a:gdLst/>
              <a:ahLst/>
              <a:cxnLst/>
              <a:rect l="l" t="t" r="r" b="b"/>
              <a:pathLst>
                <a:path w="7276" h="8218" extrusionOk="0">
                  <a:moveTo>
                    <a:pt x="3322" y="3038"/>
                  </a:moveTo>
                  <a:cubicBezTo>
                    <a:pt x="3394" y="3038"/>
                    <a:pt x="3489" y="3074"/>
                    <a:pt x="3549" y="3134"/>
                  </a:cubicBezTo>
                  <a:cubicBezTo>
                    <a:pt x="3668" y="3241"/>
                    <a:pt x="3668" y="3431"/>
                    <a:pt x="3525" y="3562"/>
                  </a:cubicBezTo>
                  <a:cubicBezTo>
                    <a:pt x="3465" y="3622"/>
                    <a:pt x="3388" y="3651"/>
                    <a:pt x="3311" y="3651"/>
                  </a:cubicBezTo>
                  <a:cubicBezTo>
                    <a:pt x="3233" y="3651"/>
                    <a:pt x="3156" y="3622"/>
                    <a:pt x="3096" y="3562"/>
                  </a:cubicBezTo>
                  <a:cubicBezTo>
                    <a:pt x="2977" y="3443"/>
                    <a:pt x="2977" y="3253"/>
                    <a:pt x="3096" y="3134"/>
                  </a:cubicBezTo>
                  <a:cubicBezTo>
                    <a:pt x="3156" y="3074"/>
                    <a:pt x="3227" y="3038"/>
                    <a:pt x="3322" y="3038"/>
                  </a:cubicBezTo>
                  <a:close/>
                  <a:moveTo>
                    <a:pt x="2441" y="3919"/>
                  </a:moveTo>
                  <a:cubicBezTo>
                    <a:pt x="2537" y="3919"/>
                    <a:pt x="2608" y="3955"/>
                    <a:pt x="2668" y="4015"/>
                  </a:cubicBezTo>
                  <a:cubicBezTo>
                    <a:pt x="2727" y="4074"/>
                    <a:pt x="2751" y="4146"/>
                    <a:pt x="2751" y="4229"/>
                  </a:cubicBezTo>
                  <a:cubicBezTo>
                    <a:pt x="2739" y="4312"/>
                    <a:pt x="2715" y="4384"/>
                    <a:pt x="2656" y="4443"/>
                  </a:cubicBezTo>
                  <a:cubicBezTo>
                    <a:pt x="2596" y="4503"/>
                    <a:pt x="2516" y="4533"/>
                    <a:pt x="2435" y="4533"/>
                  </a:cubicBezTo>
                  <a:cubicBezTo>
                    <a:pt x="2355" y="4533"/>
                    <a:pt x="2275" y="4503"/>
                    <a:pt x="2215" y="4443"/>
                  </a:cubicBezTo>
                  <a:cubicBezTo>
                    <a:pt x="2096" y="4324"/>
                    <a:pt x="2096" y="4134"/>
                    <a:pt x="2215" y="4015"/>
                  </a:cubicBezTo>
                  <a:cubicBezTo>
                    <a:pt x="2275" y="3955"/>
                    <a:pt x="2358" y="3919"/>
                    <a:pt x="2441" y="3919"/>
                  </a:cubicBezTo>
                  <a:close/>
                  <a:moveTo>
                    <a:pt x="6109" y="5062"/>
                  </a:moveTo>
                  <a:lnTo>
                    <a:pt x="6620" y="5586"/>
                  </a:lnTo>
                  <a:lnTo>
                    <a:pt x="4775" y="7432"/>
                  </a:lnTo>
                  <a:lnTo>
                    <a:pt x="4656" y="7551"/>
                  </a:lnTo>
                  <a:lnTo>
                    <a:pt x="4144" y="7027"/>
                  </a:lnTo>
                  <a:lnTo>
                    <a:pt x="4215" y="6955"/>
                  </a:lnTo>
                  <a:lnTo>
                    <a:pt x="4680" y="6491"/>
                  </a:lnTo>
                  <a:lnTo>
                    <a:pt x="5573" y="5598"/>
                  </a:lnTo>
                  <a:lnTo>
                    <a:pt x="6025" y="5146"/>
                  </a:lnTo>
                  <a:lnTo>
                    <a:pt x="6109" y="5062"/>
                  </a:lnTo>
                  <a:close/>
                  <a:moveTo>
                    <a:pt x="6644" y="6062"/>
                  </a:moveTo>
                  <a:lnTo>
                    <a:pt x="6668" y="6098"/>
                  </a:lnTo>
                  <a:cubicBezTo>
                    <a:pt x="6859" y="6289"/>
                    <a:pt x="6978" y="6551"/>
                    <a:pt x="6978" y="6836"/>
                  </a:cubicBezTo>
                  <a:cubicBezTo>
                    <a:pt x="6978" y="7122"/>
                    <a:pt x="6859" y="7384"/>
                    <a:pt x="6668" y="7586"/>
                  </a:cubicBezTo>
                  <a:cubicBezTo>
                    <a:pt x="6478" y="7777"/>
                    <a:pt x="6204" y="7896"/>
                    <a:pt x="5930" y="7896"/>
                  </a:cubicBezTo>
                  <a:cubicBezTo>
                    <a:pt x="5644" y="7896"/>
                    <a:pt x="5370" y="7789"/>
                    <a:pt x="5180" y="7586"/>
                  </a:cubicBezTo>
                  <a:lnTo>
                    <a:pt x="5156" y="7551"/>
                  </a:lnTo>
                  <a:lnTo>
                    <a:pt x="6644" y="6062"/>
                  </a:lnTo>
                  <a:close/>
                  <a:moveTo>
                    <a:pt x="1942" y="1"/>
                  </a:moveTo>
                  <a:cubicBezTo>
                    <a:pt x="1249" y="1"/>
                    <a:pt x="584" y="249"/>
                    <a:pt x="72" y="693"/>
                  </a:cubicBezTo>
                  <a:cubicBezTo>
                    <a:pt x="1" y="752"/>
                    <a:pt x="1" y="859"/>
                    <a:pt x="60" y="931"/>
                  </a:cubicBezTo>
                  <a:cubicBezTo>
                    <a:pt x="91" y="968"/>
                    <a:pt x="135" y="986"/>
                    <a:pt x="181" y="986"/>
                  </a:cubicBezTo>
                  <a:cubicBezTo>
                    <a:pt x="222" y="986"/>
                    <a:pt x="264" y="971"/>
                    <a:pt x="298" y="943"/>
                  </a:cubicBezTo>
                  <a:cubicBezTo>
                    <a:pt x="775" y="540"/>
                    <a:pt x="1365" y="340"/>
                    <a:pt x="1953" y="340"/>
                  </a:cubicBezTo>
                  <a:cubicBezTo>
                    <a:pt x="2601" y="340"/>
                    <a:pt x="3247" y="582"/>
                    <a:pt x="3739" y="1062"/>
                  </a:cubicBezTo>
                  <a:cubicBezTo>
                    <a:pt x="4144" y="1467"/>
                    <a:pt x="4406" y="1967"/>
                    <a:pt x="4477" y="2538"/>
                  </a:cubicBezTo>
                  <a:cubicBezTo>
                    <a:pt x="4620" y="3491"/>
                    <a:pt x="5013" y="4336"/>
                    <a:pt x="5668" y="5003"/>
                  </a:cubicBezTo>
                  <a:lnTo>
                    <a:pt x="5454" y="5229"/>
                  </a:lnTo>
                  <a:lnTo>
                    <a:pt x="3882" y="3669"/>
                  </a:lnTo>
                  <a:cubicBezTo>
                    <a:pt x="4037" y="3419"/>
                    <a:pt x="3989" y="3098"/>
                    <a:pt x="3787" y="2884"/>
                  </a:cubicBezTo>
                  <a:cubicBezTo>
                    <a:pt x="3656" y="2753"/>
                    <a:pt x="3486" y="2687"/>
                    <a:pt x="3318" y="2687"/>
                  </a:cubicBezTo>
                  <a:cubicBezTo>
                    <a:pt x="3150" y="2687"/>
                    <a:pt x="2983" y="2753"/>
                    <a:pt x="2858" y="2884"/>
                  </a:cubicBezTo>
                  <a:cubicBezTo>
                    <a:pt x="2656" y="3086"/>
                    <a:pt x="2608" y="3419"/>
                    <a:pt x="2751" y="3669"/>
                  </a:cubicBezTo>
                  <a:cubicBezTo>
                    <a:pt x="2656" y="3610"/>
                    <a:pt x="2549" y="3574"/>
                    <a:pt x="2429" y="3574"/>
                  </a:cubicBezTo>
                  <a:cubicBezTo>
                    <a:pt x="2251" y="3574"/>
                    <a:pt x="2084" y="3657"/>
                    <a:pt x="1965" y="3776"/>
                  </a:cubicBezTo>
                  <a:cubicBezTo>
                    <a:pt x="1715" y="4027"/>
                    <a:pt x="1715" y="4443"/>
                    <a:pt x="1965" y="4693"/>
                  </a:cubicBezTo>
                  <a:cubicBezTo>
                    <a:pt x="2096" y="4824"/>
                    <a:pt x="2263" y="4884"/>
                    <a:pt x="2429" y="4884"/>
                  </a:cubicBezTo>
                  <a:cubicBezTo>
                    <a:pt x="2537" y="4884"/>
                    <a:pt x="2656" y="4860"/>
                    <a:pt x="2739" y="4800"/>
                  </a:cubicBezTo>
                  <a:cubicBezTo>
                    <a:pt x="2834" y="4884"/>
                    <a:pt x="2906" y="4967"/>
                    <a:pt x="2989" y="5039"/>
                  </a:cubicBezTo>
                  <a:cubicBezTo>
                    <a:pt x="3025" y="5062"/>
                    <a:pt x="3072" y="5086"/>
                    <a:pt x="3108" y="5086"/>
                  </a:cubicBezTo>
                  <a:cubicBezTo>
                    <a:pt x="3156" y="5086"/>
                    <a:pt x="3203" y="5062"/>
                    <a:pt x="3227" y="5027"/>
                  </a:cubicBezTo>
                  <a:cubicBezTo>
                    <a:pt x="3287" y="4943"/>
                    <a:pt x="3287" y="4848"/>
                    <a:pt x="3215" y="4789"/>
                  </a:cubicBezTo>
                  <a:cubicBezTo>
                    <a:pt x="3144" y="4705"/>
                    <a:pt x="3049" y="4634"/>
                    <a:pt x="2977" y="4562"/>
                  </a:cubicBezTo>
                  <a:cubicBezTo>
                    <a:pt x="3037" y="4455"/>
                    <a:pt x="3072" y="4348"/>
                    <a:pt x="3072" y="4229"/>
                  </a:cubicBezTo>
                  <a:cubicBezTo>
                    <a:pt x="3072" y="4110"/>
                    <a:pt x="3037" y="3991"/>
                    <a:pt x="2977" y="3907"/>
                  </a:cubicBezTo>
                  <a:lnTo>
                    <a:pt x="2977" y="3907"/>
                  </a:lnTo>
                  <a:cubicBezTo>
                    <a:pt x="3084" y="3967"/>
                    <a:pt x="3203" y="3991"/>
                    <a:pt x="3311" y="3991"/>
                  </a:cubicBezTo>
                  <a:cubicBezTo>
                    <a:pt x="3430" y="3991"/>
                    <a:pt x="3525" y="3967"/>
                    <a:pt x="3632" y="3907"/>
                  </a:cubicBezTo>
                  <a:lnTo>
                    <a:pt x="5192" y="5467"/>
                  </a:lnTo>
                  <a:lnTo>
                    <a:pt x="4537" y="6122"/>
                  </a:lnTo>
                  <a:lnTo>
                    <a:pt x="3751" y="5336"/>
                  </a:lnTo>
                  <a:cubicBezTo>
                    <a:pt x="3721" y="5300"/>
                    <a:pt x="3677" y="5283"/>
                    <a:pt x="3632" y="5283"/>
                  </a:cubicBezTo>
                  <a:cubicBezTo>
                    <a:pt x="3587" y="5283"/>
                    <a:pt x="3543" y="5300"/>
                    <a:pt x="3513" y="5336"/>
                  </a:cubicBezTo>
                  <a:cubicBezTo>
                    <a:pt x="3442" y="5396"/>
                    <a:pt x="3442" y="5515"/>
                    <a:pt x="3513" y="5574"/>
                  </a:cubicBezTo>
                  <a:lnTo>
                    <a:pt x="4299" y="6360"/>
                  </a:lnTo>
                  <a:lnTo>
                    <a:pt x="4084" y="6586"/>
                  </a:lnTo>
                  <a:cubicBezTo>
                    <a:pt x="3394" y="5932"/>
                    <a:pt x="2537" y="5515"/>
                    <a:pt x="1620" y="5396"/>
                  </a:cubicBezTo>
                  <a:cubicBezTo>
                    <a:pt x="1286" y="5348"/>
                    <a:pt x="941" y="5229"/>
                    <a:pt x="644" y="5050"/>
                  </a:cubicBezTo>
                  <a:cubicBezTo>
                    <a:pt x="621" y="5035"/>
                    <a:pt x="595" y="5029"/>
                    <a:pt x="568" y="5029"/>
                  </a:cubicBezTo>
                  <a:cubicBezTo>
                    <a:pt x="510" y="5029"/>
                    <a:pt x="446" y="5061"/>
                    <a:pt x="405" y="5110"/>
                  </a:cubicBezTo>
                  <a:cubicBezTo>
                    <a:pt x="358" y="5181"/>
                    <a:pt x="394" y="5289"/>
                    <a:pt x="465" y="5348"/>
                  </a:cubicBezTo>
                  <a:cubicBezTo>
                    <a:pt x="810" y="5562"/>
                    <a:pt x="1179" y="5681"/>
                    <a:pt x="1560" y="5741"/>
                  </a:cubicBezTo>
                  <a:cubicBezTo>
                    <a:pt x="2394" y="5836"/>
                    <a:pt x="3191" y="6229"/>
                    <a:pt x="3823" y="6824"/>
                  </a:cubicBezTo>
                  <a:lnTo>
                    <a:pt x="3751" y="6896"/>
                  </a:lnTo>
                  <a:cubicBezTo>
                    <a:pt x="3692" y="6955"/>
                    <a:pt x="3692" y="7075"/>
                    <a:pt x="3751" y="7134"/>
                  </a:cubicBezTo>
                  <a:lnTo>
                    <a:pt x="4525" y="7908"/>
                  </a:lnTo>
                  <a:cubicBezTo>
                    <a:pt x="4561" y="7944"/>
                    <a:pt x="4596" y="7956"/>
                    <a:pt x="4644" y="7956"/>
                  </a:cubicBezTo>
                  <a:cubicBezTo>
                    <a:pt x="4692" y="7956"/>
                    <a:pt x="4739" y="7944"/>
                    <a:pt x="4763" y="7908"/>
                  </a:cubicBezTo>
                  <a:lnTo>
                    <a:pt x="4882" y="7789"/>
                  </a:lnTo>
                  <a:lnTo>
                    <a:pt x="4918" y="7825"/>
                  </a:lnTo>
                  <a:cubicBezTo>
                    <a:pt x="5180" y="8087"/>
                    <a:pt x="5525" y="8217"/>
                    <a:pt x="5894" y="8217"/>
                  </a:cubicBezTo>
                  <a:cubicBezTo>
                    <a:pt x="6263" y="8217"/>
                    <a:pt x="6620" y="8075"/>
                    <a:pt x="6882" y="7825"/>
                  </a:cubicBezTo>
                  <a:cubicBezTo>
                    <a:pt x="7144" y="7551"/>
                    <a:pt x="7275" y="7205"/>
                    <a:pt x="7275" y="6836"/>
                  </a:cubicBezTo>
                  <a:cubicBezTo>
                    <a:pt x="7275" y="6467"/>
                    <a:pt x="7180" y="6122"/>
                    <a:pt x="6906" y="5860"/>
                  </a:cubicBezTo>
                  <a:lnTo>
                    <a:pt x="6882" y="5824"/>
                  </a:lnTo>
                  <a:lnTo>
                    <a:pt x="6990" y="5705"/>
                  </a:lnTo>
                  <a:cubicBezTo>
                    <a:pt x="7049" y="5646"/>
                    <a:pt x="7049" y="5527"/>
                    <a:pt x="6990" y="5467"/>
                  </a:cubicBezTo>
                  <a:lnTo>
                    <a:pt x="6216" y="4693"/>
                  </a:lnTo>
                  <a:cubicBezTo>
                    <a:pt x="6192" y="4669"/>
                    <a:pt x="6144" y="4646"/>
                    <a:pt x="6097" y="4646"/>
                  </a:cubicBezTo>
                  <a:cubicBezTo>
                    <a:pt x="6061" y="4646"/>
                    <a:pt x="6013" y="4669"/>
                    <a:pt x="5989" y="4693"/>
                  </a:cubicBezTo>
                  <a:lnTo>
                    <a:pt x="5906" y="4765"/>
                  </a:lnTo>
                  <a:cubicBezTo>
                    <a:pt x="5311" y="4157"/>
                    <a:pt x="4942" y="3372"/>
                    <a:pt x="4823" y="2491"/>
                  </a:cubicBezTo>
                  <a:cubicBezTo>
                    <a:pt x="4739" y="1848"/>
                    <a:pt x="4454" y="1276"/>
                    <a:pt x="3977" y="824"/>
                  </a:cubicBezTo>
                  <a:cubicBezTo>
                    <a:pt x="3453" y="324"/>
                    <a:pt x="2775" y="26"/>
                    <a:pt x="2037" y="2"/>
                  </a:cubicBezTo>
                  <a:cubicBezTo>
                    <a:pt x="2005" y="1"/>
                    <a:pt x="1973" y="1"/>
                    <a:pt x="1942" y="1"/>
                  </a:cubicBezTo>
                  <a:close/>
                </a:path>
              </a:pathLst>
            </a:custGeom>
            <a:grpFill/>
            <a:ln>
              <a:solidFill>
                <a:srgbClr val="3B9FFF">
                  <a:alpha val="30196"/>
                </a:srgb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7569B5B-A1C0-99BD-5264-C2D245607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813" y="1495008"/>
            <a:ext cx="1640075" cy="175187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26" name="Google Shape;188;p31">
            <a:extLst>
              <a:ext uri="{FF2B5EF4-FFF2-40B4-BE49-F238E27FC236}">
                <a16:creationId xmlns:a16="http://schemas.microsoft.com/office/drawing/2014/main" id="{3BECCE25-2E9E-C357-5897-9E85EE43C0B4}"/>
              </a:ext>
            </a:extLst>
          </p:cNvPr>
          <p:cNvSpPr txBox="1">
            <a:spLocks/>
          </p:cNvSpPr>
          <p:nvPr/>
        </p:nvSpPr>
        <p:spPr>
          <a:xfrm>
            <a:off x="7028018" y="3246878"/>
            <a:ext cx="1749663" cy="32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ru-RU" sz="1400" dirty="0">
                <a:solidFill>
                  <a:schemeClr val="tx1">
                    <a:lumMod val="50000"/>
                  </a:schemeClr>
                </a:solidFill>
              </a:rPr>
              <a:t>Процесс лофтинга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31F9A189-5D7C-C93E-7CED-9F6FD2CD7B85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3</a:t>
            </a:fld>
            <a:endParaRPr lang="ru-RU" dirty="0">
              <a:solidFill>
                <a:schemeClr val="bg2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AD04D9E4-AC97-EE43-549A-2DE37C3F3D4D}"/>
              </a:ext>
            </a:extLst>
          </p:cNvPr>
          <p:cNvGrpSpPr/>
          <p:nvPr/>
        </p:nvGrpSpPr>
        <p:grpSpPr>
          <a:xfrm>
            <a:off x="2997121" y="850731"/>
            <a:ext cx="3149757" cy="41"/>
            <a:chOff x="3048637" y="1123868"/>
            <a:chExt cx="3149757" cy="41"/>
          </a:xfrm>
        </p:grpSpPr>
        <p:cxnSp>
          <p:nvCxnSpPr>
            <p:cNvPr id="6" name="Google Shape;258;p35">
              <a:extLst>
                <a:ext uri="{FF2B5EF4-FFF2-40B4-BE49-F238E27FC236}">
                  <a16:creationId xmlns:a16="http://schemas.microsoft.com/office/drawing/2014/main" id="{A37A95D5-26F4-6AF9-D501-CFB5C2190D62}"/>
                </a:ext>
              </a:extLst>
            </p:cNvPr>
            <p:cNvCxnSpPr>
              <a:cxnSpLocks/>
            </p:cNvCxnSpPr>
            <p:nvPr/>
          </p:nvCxnSpPr>
          <p:spPr>
            <a:xfrm>
              <a:off x="3048637" y="1123868"/>
              <a:ext cx="3149757" cy="41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5;p28">
              <a:extLst>
                <a:ext uri="{FF2B5EF4-FFF2-40B4-BE49-F238E27FC236}">
                  <a16:creationId xmlns:a16="http://schemas.microsoft.com/office/drawing/2014/main" id="{53208D92-311F-E77F-7DBF-C6DAEF9B4ED7}"/>
                </a:ext>
              </a:extLst>
            </p:cNvPr>
            <p:cNvCxnSpPr/>
            <p:nvPr/>
          </p:nvCxnSpPr>
          <p:spPr>
            <a:xfrm>
              <a:off x="3067685" y="1123909"/>
              <a:ext cx="3113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" name="Google Shape;236;p35">
            <a:extLst>
              <a:ext uri="{FF2B5EF4-FFF2-40B4-BE49-F238E27FC236}">
                <a16:creationId xmlns:a16="http://schemas.microsoft.com/office/drawing/2014/main" id="{E1C05A68-DD59-2E7E-BE02-34F8944A9A1D}"/>
              </a:ext>
            </a:extLst>
          </p:cNvPr>
          <p:cNvSpPr txBox="1">
            <a:spLocks/>
          </p:cNvSpPr>
          <p:nvPr/>
        </p:nvSpPr>
        <p:spPr>
          <a:xfrm>
            <a:off x="1824752" y="286147"/>
            <a:ext cx="549449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dirty="0">
                <a:solidFill>
                  <a:schemeClr val="tx1">
                    <a:lumMod val="50000"/>
                  </a:schemeClr>
                </a:solidFill>
              </a:rPr>
              <a:t>Определение сплайна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9E2345-E2C4-E6D2-5671-45EB283D7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37;p35">
            <a:extLst>
              <a:ext uri="{FF2B5EF4-FFF2-40B4-BE49-F238E27FC236}">
                <a16:creationId xmlns:a16="http://schemas.microsoft.com/office/drawing/2014/main" id="{E4697CA3-0BBD-64C8-D3DB-E2B76C6A8B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902" y="1454710"/>
            <a:ext cx="231349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tx1">
                    <a:lumMod val="50000"/>
                  </a:schemeClr>
                </a:solidFill>
              </a:rPr>
              <a:t>Кривые Безье</a:t>
            </a:r>
            <a:endParaRPr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Google Shape;239;p35">
            <a:extLst>
              <a:ext uri="{FF2B5EF4-FFF2-40B4-BE49-F238E27FC236}">
                <a16:creationId xmlns:a16="http://schemas.microsoft.com/office/drawing/2014/main" id="{1D9006AD-21F1-6892-16C9-D58479DDD2B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1245" y="2643603"/>
            <a:ext cx="227415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tx1">
                    <a:lumMod val="50000"/>
                  </a:schemeClr>
                </a:solidFill>
              </a:rPr>
              <a:t>В-сплайны</a:t>
            </a:r>
            <a:endParaRPr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Google Shape;241;p35">
            <a:extLst>
              <a:ext uri="{FF2B5EF4-FFF2-40B4-BE49-F238E27FC236}">
                <a16:creationId xmlns:a16="http://schemas.microsoft.com/office/drawing/2014/main" id="{2D911CF8-3ECE-5D6C-22CD-01E7A91818FC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286192" y="3828244"/>
            <a:ext cx="2251956" cy="6244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NURBS</a:t>
            </a:r>
            <a:endParaRPr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Google Shape;244;p35">
            <a:extLst>
              <a:ext uri="{FF2B5EF4-FFF2-40B4-BE49-F238E27FC236}">
                <a16:creationId xmlns:a16="http://schemas.microsoft.com/office/drawing/2014/main" id="{E16F0390-2B6B-0C5F-5F6E-0853C42E6704}"/>
              </a:ext>
            </a:extLst>
          </p:cNvPr>
          <p:cNvSpPr/>
          <p:nvPr/>
        </p:nvSpPr>
        <p:spPr>
          <a:xfrm>
            <a:off x="269049" y="1406312"/>
            <a:ext cx="2296352" cy="624496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1A87B">
                <a:alpha val="2470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Google Shape;245;p35">
            <a:extLst>
              <a:ext uri="{FF2B5EF4-FFF2-40B4-BE49-F238E27FC236}">
                <a16:creationId xmlns:a16="http://schemas.microsoft.com/office/drawing/2014/main" id="{C92977AB-B209-44DB-0158-B59B663F917B}"/>
              </a:ext>
            </a:extLst>
          </p:cNvPr>
          <p:cNvSpPr/>
          <p:nvPr/>
        </p:nvSpPr>
        <p:spPr>
          <a:xfrm>
            <a:off x="291245" y="3828244"/>
            <a:ext cx="2274155" cy="624496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00B050">
                <a:alpha val="25098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Google Shape;236;p35">
            <a:extLst>
              <a:ext uri="{FF2B5EF4-FFF2-40B4-BE49-F238E27FC236}">
                <a16:creationId xmlns:a16="http://schemas.microsoft.com/office/drawing/2014/main" id="{BB6DAD12-0902-A075-6BF2-02B4C6116AB8}"/>
              </a:ext>
            </a:extLst>
          </p:cNvPr>
          <p:cNvSpPr txBox="1">
            <a:spLocks/>
          </p:cNvSpPr>
          <p:nvPr/>
        </p:nvSpPr>
        <p:spPr>
          <a:xfrm>
            <a:off x="2641054" y="1319701"/>
            <a:ext cx="6251044" cy="797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ru-RU" sz="1600" dirty="0">
                <a:solidFill>
                  <a:schemeClr val="tx1">
                    <a:lumMod val="50000"/>
                  </a:schemeClr>
                </a:solidFill>
              </a:rPr>
              <a:t>Вид кривых, предложенный в 1962 году Пьером Безье из компании Renault, где они применялись для проектирования кузовов автомобилей.</a:t>
            </a:r>
          </a:p>
        </p:txBody>
      </p:sp>
      <p:sp>
        <p:nvSpPr>
          <p:cNvPr id="12" name="Google Shape;236;p35">
            <a:extLst>
              <a:ext uri="{FF2B5EF4-FFF2-40B4-BE49-F238E27FC236}">
                <a16:creationId xmlns:a16="http://schemas.microsoft.com/office/drawing/2014/main" id="{4C30D041-E027-93B9-1751-F0F7F69FFB85}"/>
              </a:ext>
            </a:extLst>
          </p:cNvPr>
          <p:cNvSpPr txBox="1">
            <a:spLocks/>
          </p:cNvSpPr>
          <p:nvPr/>
        </p:nvSpPr>
        <p:spPr>
          <a:xfrm>
            <a:off x="2641054" y="2492547"/>
            <a:ext cx="6200006" cy="84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ru-RU" sz="1600" dirty="0">
                <a:solidFill>
                  <a:schemeClr val="tx1">
                    <a:lumMod val="50000"/>
                  </a:schemeClr>
                </a:solidFill>
              </a:rPr>
              <a:t>Были введены Исааком Якобом Шёнбергом и является сокращением от «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Basis</a:t>
            </a:r>
            <a:r>
              <a:rPr lang="ru-RU" sz="1600" dirty="0">
                <a:solidFill>
                  <a:schemeClr val="tx1">
                    <a:lumMod val="50000"/>
                  </a:schemeClr>
                </a:solidFill>
              </a:rPr>
              <a:t> spline».</a:t>
            </a:r>
          </a:p>
        </p:txBody>
      </p:sp>
      <p:sp>
        <p:nvSpPr>
          <p:cNvPr id="13" name="Google Shape;236;p35">
            <a:extLst>
              <a:ext uri="{FF2B5EF4-FFF2-40B4-BE49-F238E27FC236}">
                <a16:creationId xmlns:a16="http://schemas.microsoft.com/office/drawing/2014/main" id="{D0E2E436-6F73-6567-2CC7-5FB86D3AE8CD}"/>
              </a:ext>
            </a:extLst>
          </p:cNvPr>
          <p:cNvSpPr txBox="1">
            <a:spLocks/>
          </p:cNvSpPr>
          <p:nvPr/>
        </p:nvSpPr>
        <p:spPr>
          <a:xfrm>
            <a:off x="2641054" y="3609150"/>
            <a:ext cx="6102896" cy="1062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NURBS-</a:t>
            </a:r>
            <a:r>
              <a:rPr lang="ru-RU" sz="1600" dirty="0">
                <a:solidFill>
                  <a:schemeClr val="tx1">
                    <a:lumMod val="50000"/>
                  </a:schemeClr>
                </a:solidFill>
              </a:rPr>
              <a:t>сплайн (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Non-uniform rational B-spline) – </a:t>
            </a:r>
            <a:r>
              <a:rPr lang="ru-RU" sz="1600" dirty="0">
                <a:solidFill>
                  <a:schemeClr val="tx1">
                    <a:lumMod val="50000"/>
                  </a:schemeClr>
                </a:solidFill>
              </a:rPr>
              <a:t>это неоднородный рациональный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B-</a:t>
            </a:r>
            <a:r>
              <a:rPr lang="ru-RU" sz="1600" dirty="0">
                <a:solidFill>
                  <a:schemeClr val="tx1">
                    <a:lumMod val="50000"/>
                  </a:schemeClr>
                </a:solidFill>
              </a:rPr>
              <a:t>сплайн. NURBS-сплайны являются обобщением B-сплайнов и наследуют большинство их свойств.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B67CBC3C-B8CE-B453-26AD-AEC7B4CB29E0}"/>
                  </a:ext>
                </a:extLst>
              </p14:cNvPr>
              <p14:cNvContentPartPr/>
              <p14:nvPr/>
            </p14:nvContentPartPr>
            <p14:xfrm>
              <a:off x="157886" y="2229821"/>
              <a:ext cx="360" cy="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B67CBC3C-B8CE-B453-26AD-AEC7B4CB29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886" y="2121821"/>
                <a:ext cx="36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F97E0049-133F-4382-DE7C-F306ABE325A7}"/>
              </a:ext>
            </a:extLst>
          </p:cNvPr>
          <p:cNvGrpSpPr/>
          <p:nvPr/>
        </p:nvGrpSpPr>
        <p:grpSpPr>
          <a:xfrm>
            <a:off x="3352800" y="792480"/>
            <a:ext cx="2434590" cy="66367"/>
            <a:chOff x="3048637" y="1123868"/>
            <a:chExt cx="3149757" cy="41"/>
          </a:xfrm>
        </p:grpSpPr>
        <p:cxnSp>
          <p:nvCxnSpPr>
            <p:cNvPr id="10" name="Google Shape;258;p35">
              <a:extLst>
                <a:ext uri="{FF2B5EF4-FFF2-40B4-BE49-F238E27FC236}">
                  <a16:creationId xmlns:a16="http://schemas.microsoft.com/office/drawing/2014/main" id="{66101F67-285A-01AB-A4BC-FB1DBC0AADEA}"/>
                </a:ext>
              </a:extLst>
            </p:cNvPr>
            <p:cNvCxnSpPr>
              <a:cxnSpLocks/>
            </p:cNvCxnSpPr>
            <p:nvPr/>
          </p:nvCxnSpPr>
          <p:spPr>
            <a:xfrm>
              <a:off x="3048637" y="1123868"/>
              <a:ext cx="3149757" cy="41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145;p28">
              <a:extLst>
                <a:ext uri="{FF2B5EF4-FFF2-40B4-BE49-F238E27FC236}">
                  <a16:creationId xmlns:a16="http://schemas.microsoft.com/office/drawing/2014/main" id="{B9D437C8-B1F4-B7A9-B761-EC5A67074AB1}"/>
                </a:ext>
              </a:extLst>
            </p:cNvPr>
            <p:cNvCxnSpPr/>
            <p:nvPr/>
          </p:nvCxnSpPr>
          <p:spPr>
            <a:xfrm>
              <a:off x="3067685" y="1123909"/>
              <a:ext cx="3113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" name="Google Shape;243;p35">
            <a:extLst>
              <a:ext uri="{FF2B5EF4-FFF2-40B4-BE49-F238E27FC236}">
                <a16:creationId xmlns:a16="http://schemas.microsoft.com/office/drawing/2014/main" id="{0F6E6861-8C4D-3040-6B86-3AF401224AD9}"/>
              </a:ext>
            </a:extLst>
          </p:cNvPr>
          <p:cNvSpPr/>
          <p:nvPr/>
        </p:nvSpPr>
        <p:spPr>
          <a:xfrm>
            <a:off x="286192" y="2595205"/>
            <a:ext cx="2291908" cy="624496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73A0F6">
                <a:alpha val="74902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EBADE3E4-6149-D6EA-2F63-8D5BB0543624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4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3" name="Google Shape;236;p35">
            <a:extLst>
              <a:ext uri="{FF2B5EF4-FFF2-40B4-BE49-F238E27FC236}">
                <a16:creationId xmlns:a16="http://schemas.microsoft.com/office/drawing/2014/main" id="{EA9ED255-C6D7-5733-006D-26AC8E17268B}"/>
              </a:ext>
            </a:extLst>
          </p:cNvPr>
          <p:cNvSpPr txBox="1">
            <a:spLocks/>
          </p:cNvSpPr>
          <p:nvPr/>
        </p:nvSpPr>
        <p:spPr>
          <a:xfrm>
            <a:off x="2762488" y="286147"/>
            <a:ext cx="36190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dirty="0">
                <a:solidFill>
                  <a:schemeClr val="tx1">
                    <a:lumMod val="50000"/>
                  </a:schemeClr>
                </a:solidFill>
              </a:rPr>
              <a:t>Виды сплайнов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9" grpId="0" animBg="1"/>
      <p:bldP spid="11" grpId="0"/>
      <p:bldP spid="12" grpId="0"/>
      <p:bldP spid="13" grpId="0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8A8E81A-B0D4-5B06-4734-D75477A5A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61;p42">
            <a:extLst>
              <a:ext uri="{FF2B5EF4-FFF2-40B4-BE49-F238E27FC236}">
                <a16:creationId xmlns:a16="http://schemas.microsoft.com/office/drawing/2014/main" id="{6E8058F4-9144-C6C5-EE7C-590B713A83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0379" y="216065"/>
            <a:ext cx="2506297" cy="14960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tx1">
                    <a:lumMod val="50000"/>
                  </a:schemeClr>
                </a:solidFill>
              </a:rPr>
              <a:t>Формулы построения </a:t>
            </a:r>
            <a:r>
              <a:rPr lang="en-US" sz="3200" b="1" dirty="0">
                <a:solidFill>
                  <a:schemeClr val="tx1">
                    <a:lumMod val="50000"/>
                  </a:schemeClr>
                </a:solidFill>
              </a:rPr>
              <a:t>NURBS</a:t>
            </a:r>
            <a:endParaRPr sz="3200" b="1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E804A4-F230-BA4B-9E11-ECDAB9343F6F}"/>
                  </a:ext>
                </a:extLst>
              </p:cNvPr>
              <p:cNvSpPr txBox="1"/>
              <p:nvPr/>
            </p:nvSpPr>
            <p:spPr>
              <a:xfrm>
                <a:off x="2578102" y="436998"/>
                <a:ext cx="2752522" cy="698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5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ru-RU" sz="15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5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ru-RU" sz="150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sz="15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5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𝑣𝑒𝑟</m:t>
                                  </m:r>
                                </m:sub>
                              </m:sSub>
                              <m:r>
                                <a:rPr lang="ru-RU" sz="15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1500" i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𝑑𝑒𝑔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50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1500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5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𝑣𝑒𝑟</m:t>
                                  </m:r>
                                </m:sub>
                              </m:sSub>
                              <m:r>
                                <a:rPr lang="ru-RU" sz="15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1500" i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𝑑𝑒𝑔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ru-RU" sz="15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E804A4-F230-BA4B-9E11-ECDAB9343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102" y="436998"/>
                <a:ext cx="2752522" cy="698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244;p35">
            <a:extLst>
              <a:ext uri="{FF2B5EF4-FFF2-40B4-BE49-F238E27FC236}">
                <a16:creationId xmlns:a16="http://schemas.microsoft.com/office/drawing/2014/main" id="{6230AC45-7B79-6E84-F642-AAD96DECD518}"/>
              </a:ext>
            </a:extLst>
          </p:cNvPr>
          <p:cNvSpPr/>
          <p:nvPr/>
        </p:nvSpPr>
        <p:spPr>
          <a:xfrm>
            <a:off x="2578101" y="413067"/>
            <a:ext cx="3063633" cy="745405"/>
          </a:xfrm>
          <a:prstGeom prst="roundRect">
            <a:avLst>
              <a:gd name="adj" fmla="val 36055"/>
            </a:avLst>
          </a:prstGeom>
          <a:noFill/>
          <a:ln w="38100" cap="flat" cmpd="sng">
            <a:solidFill>
              <a:srgbClr val="3B9FF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Google Shape;8954;p66">
            <a:extLst>
              <a:ext uri="{FF2B5EF4-FFF2-40B4-BE49-F238E27FC236}">
                <a16:creationId xmlns:a16="http://schemas.microsoft.com/office/drawing/2014/main" id="{E930B278-C1BC-FD3D-812F-E737A06D8FD8}"/>
              </a:ext>
            </a:extLst>
          </p:cNvPr>
          <p:cNvSpPr/>
          <p:nvPr/>
        </p:nvSpPr>
        <p:spPr>
          <a:xfrm>
            <a:off x="8005711" y="1180247"/>
            <a:ext cx="365632" cy="363561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chemeClr val="tx1">
              <a:lumMod val="50000"/>
              <a:alpha val="69804"/>
            </a:schemeClr>
          </a:solidFill>
          <a:ln>
            <a:solidFill>
              <a:schemeClr val="tx1">
                <a:lumMod val="50000"/>
                <a:alpha val="69804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Google Shape;361;p42">
            <a:extLst>
              <a:ext uri="{FF2B5EF4-FFF2-40B4-BE49-F238E27FC236}">
                <a16:creationId xmlns:a16="http://schemas.microsoft.com/office/drawing/2014/main" id="{3DD83661-FC4B-1D9B-A9E1-0ECDC38CAD10}"/>
              </a:ext>
            </a:extLst>
          </p:cNvPr>
          <p:cNvSpPr txBox="1">
            <a:spLocks/>
          </p:cNvSpPr>
          <p:nvPr/>
        </p:nvSpPr>
        <p:spPr>
          <a:xfrm>
            <a:off x="211228" y="468763"/>
            <a:ext cx="2369436" cy="6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48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ru-RU" sz="1600" dirty="0">
                <a:solidFill>
                  <a:schemeClr val="tx1">
                    <a:lumMod val="50000"/>
                  </a:schemeClr>
                </a:solidFill>
              </a:rPr>
              <a:t>Математическое определение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NURBS:</a:t>
            </a:r>
          </a:p>
        </p:txBody>
      </p:sp>
      <p:sp>
        <p:nvSpPr>
          <p:cNvPr id="14" name="Google Shape;244;p35">
            <a:extLst>
              <a:ext uri="{FF2B5EF4-FFF2-40B4-BE49-F238E27FC236}">
                <a16:creationId xmlns:a16="http://schemas.microsoft.com/office/drawing/2014/main" id="{15E7283E-196E-BF78-97E3-B94D19418649}"/>
              </a:ext>
            </a:extLst>
          </p:cNvPr>
          <p:cNvSpPr/>
          <p:nvPr/>
        </p:nvSpPr>
        <p:spPr>
          <a:xfrm>
            <a:off x="1432893" y="3543429"/>
            <a:ext cx="6278210" cy="1177305"/>
          </a:xfrm>
          <a:prstGeom prst="roundRect">
            <a:avLst>
              <a:gd name="adj" fmla="val 36055"/>
            </a:avLst>
          </a:prstGeom>
          <a:noFill/>
          <a:ln w="38100" cap="flat" cmpd="sng">
            <a:solidFill>
              <a:srgbClr val="3B9FFF">
                <a:alpha val="5019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361;p42">
                <a:extLst>
                  <a:ext uri="{FF2B5EF4-FFF2-40B4-BE49-F238E27FC236}">
                    <a16:creationId xmlns:a16="http://schemas.microsoft.com/office/drawing/2014/main" id="{3D6FFDEC-99E5-EDA8-F65D-85BDC436F5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2589" y="3096660"/>
                <a:ext cx="6998817" cy="3756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 Deca"/>
                  <a:buNone/>
                  <a:defRPr sz="48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 Deca"/>
                  <a:buNone/>
                  <a:defRPr sz="36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 Deca"/>
                  <a:buNone/>
                  <a:defRPr sz="36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 Deca"/>
                  <a:buNone/>
                  <a:defRPr sz="36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 Deca"/>
                  <a:buNone/>
                  <a:defRPr sz="36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 Deca"/>
                  <a:buNone/>
                  <a:defRPr sz="36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 Deca"/>
                  <a:buNone/>
                  <a:defRPr sz="36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 Deca"/>
                  <a:buNone/>
                  <a:defRPr sz="36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 Deca"/>
                  <a:buNone/>
                  <a:defRPr sz="36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9pPr>
              </a:lstStyle>
              <a:p>
                <a:pPr algn="ctr"/>
                <a:r>
                  <a:rPr lang="ru-RU" sz="1600" dirty="0">
                    <a:solidFill>
                      <a:schemeClr val="tx1">
                        <a:lumMod val="50000"/>
                      </a:schemeClr>
                    </a:solidFill>
                  </a:rPr>
                  <a:t>Базисные функции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𝑑𝑒𝑔</m:t>
                        </m:r>
                      </m:sub>
                    </m:sSub>
                    <m:d>
                      <m:dPr>
                        <m:ctrlPr>
                          <a:rPr lang="ru-RU" sz="1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ru-RU" sz="1600" dirty="0">
                    <a:solidFill>
                      <a:schemeClr val="tx1">
                        <a:lumMod val="50000"/>
                      </a:schemeClr>
                    </a:solidFill>
                  </a:rPr>
                  <a:t>вычисляются по формулам Кокса-де Бура</a:t>
                </a:r>
                <a:r>
                  <a:rPr lang="en-US" sz="1600" dirty="0">
                    <a:solidFill>
                      <a:schemeClr val="tx1">
                        <a:lumMod val="50000"/>
                      </a:schemeClr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15" name="Google Shape;361;p42">
                <a:extLst>
                  <a:ext uri="{FF2B5EF4-FFF2-40B4-BE49-F238E27FC236}">
                    <a16:creationId xmlns:a16="http://schemas.microsoft.com/office/drawing/2014/main" id="{3D6FFDEC-99E5-EDA8-F65D-85BDC436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89" y="3096660"/>
                <a:ext cx="6998817" cy="375690"/>
              </a:xfrm>
              <a:prstGeom prst="rect">
                <a:avLst/>
              </a:prstGeom>
              <a:blipFill>
                <a:blip r:embed="rId5"/>
                <a:stretch>
                  <a:fillRect t="-3226" b="-11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647816-9173-B406-114A-234B78692040}"/>
                  </a:ext>
                </a:extLst>
              </p:cNvPr>
              <p:cNvSpPr txBox="1"/>
              <p:nvPr/>
            </p:nvSpPr>
            <p:spPr>
              <a:xfrm>
                <a:off x="1525222" y="3578179"/>
                <a:ext cx="5712592" cy="1107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ru-RU" sz="15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ru-RU" sz="1500" i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ru-RU" sz="1500" i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5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sz="15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 если </m:t>
                                      </m:r>
                                      <m:sSub>
                                        <m:sSubPr>
                                          <m:ctrlPr>
                                            <a:rPr lang="ru-RU" sz="1500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500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ru-RU" sz="1500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ru-RU" sz="15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ru-RU" sz="15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&lt;</m:t>
                                      </m:r>
                                      <m:sSub>
                                        <m:sSubPr>
                                          <m:ctrlPr>
                                            <a:rPr lang="ru-RU" sz="1500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500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ru-RU" sz="1500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ru-RU" sz="1500" i="0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ru-RU" sz="15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0,  иначе: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ru-RU" sz="1500" i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𝑑𝑒𝑔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ru-RU" sz="1500" i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ru-RU" sz="1500" i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15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5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ru-RU" sz="15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ru-RU" sz="15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5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ru-RU" sz="15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ru-RU" sz="1500" i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ru-RU" sz="15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sub>
                                </m:sSub>
                                <m:r>
                                  <a:rPr lang="ru-RU" sz="1500" i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15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5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ru-RU" sz="15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ru-RU" sz="1500" i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𝑑𝑒𝑔</m:t>
                                </m:r>
                                <m:r>
                                  <a:rPr lang="ru-RU" sz="1500" i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ru-RU" sz="1500" i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ru-RU" sz="15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5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ru-RU" sz="15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ru-RU" sz="1500" i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ru-RU" sz="15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  <m:r>
                                      <a:rPr lang="ru-RU" sz="1500" i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ru-RU" sz="1500" i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ru-RU" sz="15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5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ru-RU" sz="15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ru-RU" sz="1500" i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ru-RU" sz="15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  <m:r>
                                      <a:rPr lang="ru-RU" sz="1500" i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ru-RU" sz="1500" i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15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5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ru-RU" sz="15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ru-RU" sz="1500" i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ru-RU" sz="1500" i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+1, </m:t>
                                </m:r>
                                <m: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𝑑𝑒𝑔</m:t>
                                </m:r>
                                <m:r>
                                  <a:rPr lang="ru-RU" sz="1500" i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5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ru-RU" sz="15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647816-9173-B406-114A-234B78692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222" y="3578179"/>
                <a:ext cx="5712592" cy="1107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361;p42">
                <a:extLst>
                  <a:ext uri="{FF2B5EF4-FFF2-40B4-BE49-F238E27FC236}">
                    <a16:creationId xmlns:a16="http://schemas.microsoft.com/office/drawing/2014/main" id="{C779DF62-74BB-FFB9-F7C2-E676E4BBB3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1228" y="1140069"/>
                <a:ext cx="6848478" cy="17046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 Deca"/>
                  <a:buNone/>
                  <a:defRPr sz="48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 Deca"/>
                  <a:buNone/>
                  <a:defRPr sz="36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 Deca"/>
                  <a:buNone/>
                  <a:defRPr sz="36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 Deca"/>
                  <a:buNone/>
                  <a:defRPr sz="36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 Deca"/>
                  <a:buNone/>
                  <a:defRPr sz="36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 Deca"/>
                  <a:buNone/>
                  <a:defRPr sz="36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 Deca"/>
                  <a:buNone/>
                  <a:defRPr sz="36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 Deca"/>
                  <a:buNone/>
                  <a:defRPr sz="36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 Deca"/>
                  <a:buNone/>
                  <a:defRPr sz="36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9pPr>
              </a:lstStyle>
              <a:p>
                <a:r>
                  <a:rPr lang="ru-RU" sz="1500" dirty="0">
                    <a:solidFill>
                      <a:schemeClr val="tx1">
                        <a:lumMod val="50000"/>
                      </a:schemeClr>
                    </a:solidFill>
                  </a:rPr>
                  <a:t>где  </a:t>
                </a:r>
                <a14:m>
                  <m:oMath xmlns:m="http://schemas.openxmlformats.org/officeDocument/2006/math">
                    <m:r>
                      <a:rPr lang="ru-RU" sz="1500" i="1" smtClean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5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ru-RU" sz="15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ru-RU" sz="15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ctrlPr>
                          <a:rPr lang="ru-RU" sz="15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5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ru-RU" sz="1500" dirty="0">
                    <a:solidFill>
                      <a:schemeClr val="tx1">
                        <a:lumMod val="50000"/>
                      </a:schemeClr>
                    </a:solidFill>
                  </a:rPr>
                  <a:t>– координаты NURBS для заданного </a:t>
                </a:r>
                <a:r>
                  <a:rPr lang="en-US" sz="1500" i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u</a:t>
                </a:r>
                <a:r>
                  <a:rPr lang="ru-RU" sz="1500" dirty="0">
                    <a:solidFill>
                      <a:schemeClr val="tx1">
                        <a:lumMod val="50000"/>
                      </a:schemeClr>
                    </a:solidFill>
                  </a:rPr>
                  <a:t>;</a:t>
                </a:r>
              </a:p>
              <a:p>
                <a:r>
                  <a:rPr lang="en-US" sz="1500" i="1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u</a:t>
                </a:r>
                <a:r>
                  <a:rPr lang="ru-RU" sz="1500" dirty="0">
                    <a:solidFill>
                      <a:schemeClr val="tx1">
                        <a:lumMod val="50000"/>
                      </a:schemeClr>
                    </a:solidFill>
                  </a:rPr>
                  <a:t> – параметрическая переменная;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15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𝑣𝑒𝑟</m:t>
                        </m:r>
                      </m:sub>
                    </m:sSub>
                  </m:oMath>
                </a14:m>
                <a:r>
                  <a:rPr lang="en-US" sz="15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ru-RU" sz="1500" dirty="0">
                    <a:solidFill>
                      <a:schemeClr val="tx1">
                        <a:lumMod val="50000"/>
                      </a:schemeClr>
                    </a:solidFill>
                  </a:rPr>
                  <a:t>– количество вершин в определяющем многоугольнике;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5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5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𝑑𝑒𝑔</m:t>
                        </m:r>
                      </m:sub>
                    </m:sSub>
                    <m:d>
                      <m:dPr>
                        <m:ctrlPr>
                          <a:rPr lang="ru-RU" sz="15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15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ru-RU" sz="1500" dirty="0">
                    <a:solidFill>
                      <a:schemeClr val="tx1">
                        <a:lumMod val="50000"/>
                      </a:schemeClr>
                    </a:solidFill>
                  </a:rPr>
                  <a:t>– значение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500" dirty="0">
                    <a:solidFill>
                      <a:schemeClr val="tx1">
                        <a:lumMod val="50000"/>
                      </a:schemeClr>
                    </a:solidFill>
                  </a:rPr>
                  <a:t>-й базисной функции степени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15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𝑒𝑔</m:t>
                    </m:r>
                  </m:oMath>
                </a14:m>
                <a:r>
                  <a:rPr lang="ru-RU" sz="1500" dirty="0">
                    <a:solidFill>
                      <a:schemeClr val="tx1">
                        <a:lumMod val="50000"/>
                      </a:schemeClr>
                    </a:solidFill>
                  </a:rPr>
                  <a:t> для заданного </a:t>
                </a:r>
                <a:r>
                  <a:rPr lang="en-US" sz="1500" i="1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u</a:t>
                </a:r>
                <a:r>
                  <a:rPr lang="ru-RU" sz="1500" dirty="0">
                    <a:solidFill>
                      <a:schemeClr val="tx1">
                        <a:lumMod val="50000"/>
                      </a:schemeClr>
                    </a:solidFill>
                  </a:rPr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500" dirty="0">
                    <a:solidFill>
                      <a:schemeClr val="tx1">
                        <a:lumMod val="50000"/>
                      </a:schemeClr>
                    </a:solidFill>
                  </a:rPr>
                  <a:t> – весовой коэффициент для вершины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500" dirty="0">
                    <a:solidFill>
                      <a:schemeClr val="tx1">
                        <a:lumMod val="50000"/>
                      </a:schemeClr>
                    </a:solidFill>
                  </a:rPr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500" dirty="0">
                    <a:solidFill>
                      <a:schemeClr val="tx1">
                        <a:lumMod val="50000"/>
                      </a:schemeClr>
                    </a:solidFill>
                  </a:rPr>
                  <a:t> – координаты </a:t>
                </a:r>
                <a14:m>
                  <m:oMath xmlns:m="http://schemas.openxmlformats.org/officeDocument/2006/math">
                    <m:r>
                      <a:rPr lang="en-US" sz="1500" i="1" smtClean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500" dirty="0">
                    <a:solidFill>
                      <a:schemeClr val="tx1">
                        <a:lumMod val="50000"/>
                      </a:schemeClr>
                    </a:solidFill>
                  </a:rPr>
                  <a:t>-й вершины в определяющем многоугольнике.</a:t>
                </a:r>
              </a:p>
            </p:txBody>
          </p:sp>
        </mc:Choice>
        <mc:Fallback xmlns="">
          <p:sp>
            <p:nvSpPr>
              <p:cNvPr id="17" name="Google Shape;361;p42">
                <a:extLst>
                  <a:ext uri="{FF2B5EF4-FFF2-40B4-BE49-F238E27FC236}">
                    <a16:creationId xmlns:a16="http://schemas.microsoft.com/office/drawing/2014/main" id="{C779DF62-74BB-FFB9-F7C2-E676E4BBB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28" y="1140069"/>
                <a:ext cx="6848478" cy="1704653"/>
              </a:xfrm>
              <a:prstGeom prst="rect">
                <a:avLst/>
              </a:prstGeom>
              <a:blipFill>
                <a:blip r:embed="rId7"/>
                <a:stretch>
                  <a:fillRect l="-356" b="-3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oogle Shape;361;p42">
            <a:extLst>
              <a:ext uri="{FF2B5EF4-FFF2-40B4-BE49-F238E27FC236}">
                <a16:creationId xmlns:a16="http://schemas.microsoft.com/office/drawing/2014/main" id="{C9579B4C-420F-EAE7-2173-A0014E77F5B4}"/>
              </a:ext>
            </a:extLst>
          </p:cNvPr>
          <p:cNvSpPr txBox="1">
            <a:spLocks/>
          </p:cNvSpPr>
          <p:nvPr/>
        </p:nvSpPr>
        <p:spPr>
          <a:xfrm>
            <a:off x="5232351" y="644032"/>
            <a:ext cx="410269" cy="27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48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(1)</a:t>
            </a:r>
            <a:endParaRPr lang="ru-RU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Google Shape;361;p42">
            <a:extLst>
              <a:ext uri="{FF2B5EF4-FFF2-40B4-BE49-F238E27FC236}">
                <a16:creationId xmlns:a16="http://schemas.microsoft.com/office/drawing/2014/main" id="{75552A31-D0A6-AA80-4889-94716797080C}"/>
              </a:ext>
            </a:extLst>
          </p:cNvPr>
          <p:cNvSpPr txBox="1">
            <a:spLocks/>
          </p:cNvSpPr>
          <p:nvPr/>
        </p:nvSpPr>
        <p:spPr>
          <a:xfrm>
            <a:off x="7260528" y="3995226"/>
            <a:ext cx="410269" cy="27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48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(2)</a:t>
            </a:r>
            <a:endParaRPr lang="ru-RU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A5B04C64-8ECC-CCA3-E0A2-EFB90BCF24BF}"/>
              </a:ext>
            </a:extLst>
          </p:cNvPr>
          <p:cNvGrpSpPr/>
          <p:nvPr/>
        </p:nvGrpSpPr>
        <p:grpSpPr>
          <a:xfrm>
            <a:off x="6325046" y="-1250313768"/>
            <a:ext cx="1976007" cy="0"/>
            <a:chOff x="3067685" y="1123909"/>
            <a:chExt cx="3130710" cy="0"/>
          </a:xfrm>
        </p:grpSpPr>
        <p:cxnSp>
          <p:nvCxnSpPr>
            <p:cNvPr id="25" name="Google Shape;258;p35">
              <a:extLst>
                <a:ext uri="{FF2B5EF4-FFF2-40B4-BE49-F238E27FC236}">
                  <a16:creationId xmlns:a16="http://schemas.microsoft.com/office/drawing/2014/main" id="{00E09651-B6BA-1C47-2710-737DACD36437}"/>
                </a:ext>
              </a:extLst>
            </p:cNvPr>
            <p:cNvCxnSpPr>
              <a:cxnSpLocks/>
            </p:cNvCxnSpPr>
            <p:nvPr/>
          </p:nvCxnSpPr>
          <p:spPr>
            <a:xfrm>
              <a:off x="3067687" y="1123909"/>
              <a:ext cx="3130708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145;p28">
              <a:extLst>
                <a:ext uri="{FF2B5EF4-FFF2-40B4-BE49-F238E27FC236}">
                  <a16:creationId xmlns:a16="http://schemas.microsoft.com/office/drawing/2014/main" id="{624BB5DF-FE1E-BB16-F622-B82975AD299E}"/>
                </a:ext>
              </a:extLst>
            </p:cNvPr>
            <p:cNvCxnSpPr/>
            <p:nvPr/>
          </p:nvCxnSpPr>
          <p:spPr>
            <a:xfrm>
              <a:off x="3067685" y="1123909"/>
              <a:ext cx="3113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Группа 232">
            <a:extLst>
              <a:ext uri="{FF2B5EF4-FFF2-40B4-BE49-F238E27FC236}">
                <a16:creationId xmlns:a16="http://schemas.microsoft.com/office/drawing/2014/main" id="{5677F4F1-730A-0B28-652A-991D45AE4B66}"/>
              </a:ext>
            </a:extLst>
          </p:cNvPr>
          <p:cNvGrpSpPr/>
          <p:nvPr/>
        </p:nvGrpSpPr>
        <p:grpSpPr>
          <a:xfrm>
            <a:off x="6562279" y="1579852"/>
            <a:ext cx="1344265" cy="60036"/>
            <a:chOff x="6581775" y="1830678"/>
            <a:chExt cx="1395624" cy="0"/>
          </a:xfrm>
        </p:grpSpPr>
        <p:cxnSp>
          <p:nvCxnSpPr>
            <p:cNvPr id="29" name="Google Shape;258;p35">
              <a:extLst>
                <a:ext uri="{FF2B5EF4-FFF2-40B4-BE49-F238E27FC236}">
                  <a16:creationId xmlns:a16="http://schemas.microsoft.com/office/drawing/2014/main" id="{F5ACB168-E302-06F7-4175-9173D14AA03C}"/>
                </a:ext>
              </a:extLst>
            </p:cNvPr>
            <p:cNvCxnSpPr>
              <a:cxnSpLocks/>
            </p:cNvCxnSpPr>
            <p:nvPr/>
          </p:nvCxnSpPr>
          <p:spPr>
            <a:xfrm>
              <a:off x="6581775" y="1830678"/>
              <a:ext cx="139562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145;p28">
              <a:extLst>
                <a:ext uri="{FF2B5EF4-FFF2-40B4-BE49-F238E27FC236}">
                  <a16:creationId xmlns:a16="http://schemas.microsoft.com/office/drawing/2014/main" id="{014EE58A-B162-CA63-9264-946088C71A39}"/>
                </a:ext>
              </a:extLst>
            </p:cNvPr>
            <p:cNvCxnSpPr>
              <a:cxnSpLocks/>
            </p:cNvCxnSpPr>
            <p:nvPr/>
          </p:nvCxnSpPr>
          <p:spPr>
            <a:xfrm>
              <a:off x="6593944" y="1830678"/>
              <a:ext cx="1371548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26AA161A-2741-F308-CB0C-80217C5BD237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5</a:t>
            </a:fld>
            <a:endParaRPr lang="ru-RU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23C7BB5-E2AC-9193-4947-6DAADE995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61;p42">
            <a:extLst>
              <a:ext uri="{FF2B5EF4-FFF2-40B4-BE49-F238E27FC236}">
                <a16:creationId xmlns:a16="http://schemas.microsoft.com/office/drawing/2014/main" id="{6E8058F4-9144-C6C5-EE7C-590B713A83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0379" y="216065"/>
            <a:ext cx="2506297" cy="14960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tx1">
                    <a:lumMod val="50000"/>
                  </a:schemeClr>
                </a:solidFill>
              </a:rPr>
              <a:t>Формулы построения </a:t>
            </a:r>
            <a:r>
              <a:rPr lang="en-US" sz="3200" b="1" dirty="0">
                <a:solidFill>
                  <a:schemeClr val="tx1">
                    <a:lumMod val="50000"/>
                  </a:schemeClr>
                </a:solidFill>
              </a:rPr>
              <a:t>NURBS</a:t>
            </a:r>
            <a:endParaRPr sz="32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Google Shape;8954;p66">
            <a:extLst>
              <a:ext uri="{FF2B5EF4-FFF2-40B4-BE49-F238E27FC236}">
                <a16:creationId xmlns:a16="http://schemas.microsoft.com/office/drawing/2014/main" id="{E930B278-C1BC-FD3D-812F-E737A06D8FD8}"/>
              </a:ext>
            </a:extLst>
          </p:cNvPr>
          <p:cNvSpPr/>
          <p:nvPr/>
        </p:nvSpPr>
        <p:spPr>
          <a:xfrm>
            <a:off x="8005711" y="1180247"/>
            <a:ext cx="365632" cy="363561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chemeClr val="tx1">
              <a:lumMod val="50000"/>
              <a:alpha val="69804"/>
            </a:schemeClr>
          </a:solidFill>
          <a:ln>
            <a:solidFill>
              <a:schemeClr val="tx1">
                <a:lumMod val="50000"/>
                <a:alpha val="69804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233" name="Группа 232">
            <a:extLst>
              <a:ext uri="{FF2B5EF4-FFF2-40B4-BE49-F238E27FC236}">
                <a16:creationId xmlns:a16="http://schemas.microsoft.com/office/drawing/2014/main" id="{5677F4F1-730A-0B28-652A-991D45AE4B66}"/>
              </a:ext>
            </a:extLst>
          </p:cNvPr>
          <p:cNvGrpSpPr/>
          <p:nvPr/>
        </p:nvGrpSpPr>
        <p:grpSpPr>
          <a:xfrm>
            <a:off x="6562279" y="1579852"/>
            <a:ext cx="1344265" cy="60036"/>
            <a:chOff x="6581775" y="1830678"/>
            <a:chExt cx="1395624" cy="0"/>
          </a:xfrm>
        </p:grpSpPr>
        <p:cxnSp>
          <p:nvCxnSpPr>
            <p:cNvPr id="29" name="Google Shape;258;p35">
              <a:extLst>
                <a:ext uri="{FF2B5EF4-FFF2-40B4-BE49-F238E27FC236}">
                  <a16:creationId xmlns:a16="http://schemas.microsoft.com/office/drawing/2014/main" id="{F5ACB168-E302-06F7-4175-9173D14AA03C}"/>
                </a:ext>
              </a:extLst>
            </p:cNvPr>
            <p:cNvCxnSpPr>
              <a:cxnSpLocks/>
            </p:cNvCxnSpPr>
            <p:nvPr/>
          </p:nvCxnSpPr>
          <p:spPr>
            <a:xfrm>
              <a:off x="6581775" y="1830678"/>
              <a:ext cx="139562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145;p28">
              <a:extLst>
                <a:ext uri="{FF2B5EF4-FFF2-40B4-BE49-F238E27FC236}">
                  <a16:creationId xmlns:a16="http://schemas.microsoft.com/office/drawing/2014/main" id="{014EE58A-B162-CA63-9264-946088C71A39}"/>
                </a:ext>
              </a:extLst>
            </p:cNvPr>
            <p:cNvCxnSpPr>
              <a:cxnSpLocks/>
            </p:cNvCxnSpPr>
            <p:nvPr/>
          </p:nvCxnSpPr>
          <p:spPr>
            <a:xfrm>
              <a:off x="6593944" y="1830678"/>
              <a:ext cx="1371548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5" name="Google Shape;361;p42">
            <a:extLst>
              <a:ext uri="{FF2B5EF4-FFF2-40B4-BE49-F238E27FC236}">
                <a16:creationId xmlns:a16="http://schemas.microsoft.com/office/drawing/2014/main" id="{BC38D226-20EE-6098-35EA-2EF95C548EF5}"/>
              </a:ext>
            </a:extLst>
          </p:cNvPr>
          <p:cNvSpPr txBox="1">
            <a:spLocks/>
          </p:cNvSpPr>
          <p:nvPr/>
        </p:nvSpPr>
        <p:spPr>
          <a:xfrm>
            <a:off x="1939848" y="3039694"/>
            <a:ext cx="5264300" cy="6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48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Для расчёта первых производных базисных функций применяют следующую формулу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BE1F74C3-0B67-2374-E8C1-9353A9D4AF8F}"/>
                  </a:ext>
                </a:extLst>
              </p:cNvPr>
              <p:cNvSpPr txBox="1"/>
              <p:nvPr/>
            </p:nvSpPr>
            <p:spPr>
              <a:xfrm>
                <a:off x="1026296" y="1884652"/>
                <a:ext cx="6786929" cy="7438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5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5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sz="1500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ru-RU" sz="15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5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ru-RU" sz="150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sz="15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5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𝑣𝑒𝑟</m:t>
                                  </m:r>
                                </m:sub>
                              </m:sSub>
                              <m:r>
                                <a:rPr lang="ru-RU" sz="15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ru-RU" sz="15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1500" i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𝑑𝑒𝑔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1500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5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𝑣𝑒𝑟</m:t>
                                  </m:r>
                                </m:sub>
                              </m:sSub>
                              <m:r>
                                <a:rPr lang="ru-RU" sz="15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1500" i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𝑑𝑒𝑔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ru-RU" sz="15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15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5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50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𝑣𝑒𝑟</m:t>
                                  </m:r>
                                </m:sub>
                              </m:sSub>
                              <m:r>
                                <a:rPr lang="ru-RU" sz="150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150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𝑑𝑒𝑔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50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𝑣𝑒𝑟</m:t>
                                  </m:r>
                                </m:sub>
                              </m:sSub>
                              <m:r>
                                <a:rPr lang="ru-RU" sz="150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ru-RU" sz="150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150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𝑑𝑒𝑔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sz="15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sSup>
                            <m:sSupPr>
                              <m:ctrlP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ru-RU" sz="150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ru-RU" sz="1500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500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ru-RU" sz="1500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𝑣𝑒𝑟</m:t>
                                          </m:r>
                                        </m:sub>
                                      </m:sSub>
                                      <m:r>
                                        <a:rPr lang="ru-RU" sz="150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ru-RU" sz="1500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500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ru-RU" sz="1500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ru-RU" sz="1500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ru-RU" sz="1500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𝑑𝑒𝑔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500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500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ru-RU" sz="1500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500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ru-RU" sz="1500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ru-RU" sz="150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15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BE1F74C3-0B67-2374-E8C1-9353A9D4A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296" y="1884652"/>
                <a:ext cx="6786929" cy="7438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" name="Google Shape;361;p42">
            <a:extLst>
              <a:ext uri="{FF2B5EF4-FFF2-40B4-BE49-F238E27FC236}">
                <a16:creationId xmlns:a16="http://schemas.microsoft.com/office/drawing/2014/main" id="{9889DA88-861B-67D2-7357-D26466E17C08}"/>
              </a:ext>
            </a:extLst>
          </p:cNvPr>
          <p:cNvSpPr txBox="1">
            <a:spLocks/>
          </p:cNvSpPr>
          <p:nvPr/>
        </p:nvSpPr>
        <p:spPr>
          <a:xfrm>
            <a:off x="406057" y="1111262"/>
            <a:ext cx="4394543" cy="520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48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Значение первой производной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NURBS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 вычисляется по следующей формуле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:</a:t>
            </a:r>
            <a:endParaRPr lang="ru-RU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8" name="Google Shape;244;p35">
            <a:extLst>
              <a:ext uri="{FF2B5EF4-FFF2-40B4-BE49-F238E27FC236}">
                <a16:creationId xmlns:a16="http://schemas.microsoft.com/office/drawing/2014/main" id="{88518790-02C2-8356-67C2-19D0A02F093C}"/>
              </a:ext>
            </a:extLst>
          </p:cNvPr>
          <p:cNvSpPr/>
          <p:nvPr/>
        </p:nvSpPr>
        <p:spPr>
          <a:xfrm>
            <a:off x="1015008" y="1828912"/>
            <a:ext cx="7113981" cy="855338"/>
          </a:xfrm>
          <a:prstGeom prst="roundRect">
            <a:avLst>
              <a:gd name="adj" fmla="val 36055"/>
            </a:avLst>
          </a:prstGeom>
          <a:noFill/>
          <a:ln w="38100" cap="flat" cmpd="sng">
            <a:solidFill>
              <a:srgbClr val="3B9FFF">
                <a:alpha val="5019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9" name="Google Shape;361;p42">
            <a:extLst>
              <a:ext uri="{FF2B5EF4-FFF2-40B4-BE49-F238E27FC236}">
                <a16:creationId xmlns:a16="http://schemas.microsoft.com/office/drawing/2014/main" id="{D9562EE9-7E35-214E-9EA6-AF75D3C7B56F}"/>
              </a:ext>
            </a:extLst>
          </p:cNvPr>
          <p:cNvSpPr txBox="1">
            <a:spLocks/>
          </p:cNvSpPr>
          <p:nvPr/>
        </p:nvSpPr>
        <p:spPr>
          <a:xfrm>
            <a:off x="856726" y="3141709"/>
            <a:ext cx="7417479" cy="520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48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Также мы можем вычислить k-тую производную базисных функций:</a:t>
            </a:r>
          </a:p>
        </p:txBody>
      </p:sp>
      <p:sp>
        <p:nvSpPr>
          <p:cNvPr id="270" name="Google Shape;361;p42">
            <a:extLst>
              <a:ext uri="{FF2B5EF4-FFF2-40B4-BE49-F238E27FC236}">
                <a16:creationId xmlns:a16="http://schemas.microsoft.com/office/drawing/2014/main" id="{F53EEA65-D818-42D6-B2E4-FAADED389889}"/>
              </a:ext>
            </a:extLst>
          </p:cNvPr>
          <p:cNvSpPr txBox="1">
            <a:spLocks/>
          </p:cNvSpPr>
          <p:nvPr/>
        </p:nvSpPr>
        <p:spPr>
          <a:xfrm>
            <a:off x="7730343" y="2119726"/>
            <a:ext cx="410269" cy="27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48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"/>
              <a:buNone/>
              <a:defRPr sz="36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(3)</a:t>
            </a:r>
            <a:endParaRPr lang="ru-RU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271" name="Группа 270">
            <a:extLst>
              <a:ext uri="{FF2B5EF4-FFF2-40B4-BE49-F238E27FC236}">
                <a16:creationId xmlns:a16="http://schemas.microsoft.com/office/drawing/2014/main" id="{5D0AC540-6EF9-701F-5B12-CDC78017044A}"/>
              </a:ext>
            </a:extLst>
          </p:cNvPr>
          <p:cNvGrpSpPr/>
          <p:nvPr/>
        </p:nvGrpSpPr>
        <p:grpSpPr>
          <a:xfrm>
            <a:off x="1249254" y="3804736"/>
            <a:ext cx="6671296" cy="791396"/>
            <a:chOff x="-360607" y="160670"/>
            <a:chExt cx="6671296" cy="791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0BB24702-55C4-C5E3-E76F-630D8D5BB47A}"/>
                    </a:ext>
                  </a:extLst>
                </p:cNvPr>
                <p:cNvSpPr txBox="1"/>
                <p:nvPr/>
              </p:nvSpPr>
              <p:spPr>
                <a:xfrm>
                  <a:off x="-360607" y="219859"/>
                  <a:ext cx="6232526" cy="6294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ru-RU" sz="160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1600" i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𝑑𝑒𝑔</m:t>
                            </m:r>
                          </m:sub>
                          <m:sup>
                            <m:r>
                              <a:rPr lang="ru-RU" sz="1600" i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ru-RU" sz="1600" i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𝑑𝑒𝑔</m:t>
                            </m:r>
                          </m:num>
                          <m:den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ru-RU" sz="1600" i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𝑑𝑒𝑔</m:t>
                                </m:r>
                              </m:sub>
                            </m:sSub>
                            <m:r>
                              <a:rPr lang="ru-RU" sz="1600" i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ru-RU" sz="1600" i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1600" i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𝑑𝑒𝑔</m:t>
                            </m:r>
                            <m:r>
                              <a:rPr lang="ru-RU" sz="1600" i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ru-RU" sz="1600" i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𝑑𝑒𝑔</m:t>
                            </m:r>
                          </m:num>
                          <m:den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ru-RU" sz="1600" i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𝑑𝑒𝑔</m:t>
                                </m:r>
                                <m:r>
                                  <a:rPr lang="ru-RU" sz="1600" i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ru-RU" sz="1600" i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ru-RU" sz="16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ru-RU" sz="1600" i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den>
                        </m:f>
                        <m:r>
                          <a:rPr lang="ru-RU" sz="1600" i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1600" i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𝑑𝑒𝑔</m:t>
                            </m:r>
                            <m:r>
                              <a:rPr lang="ru-RU" sz="1600" i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oMath>
                    </m:oMathPara>
                  </a14:m>
                  <a:endParaRPr lang="ru-RU" sz="1600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F16DFC15-703A-6F84-4959-49E3B7676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0607" y="219859"/>
                  <a:ext cx="6232526" cy="62946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3" name="Google Shape;244;p35">
              <a:extLst>
                <a:ext uri="{FF2B5EF4-FFF2-40B4-BE49-F238E27FC236}">
                  <a16:creationId xmlns:a16="http://schemas.microsoft.com/office/drawing/2014/main" id="{457E6AEC-D66E-0BC9-D627-7C5E7F249F41}"/>
                </a:ext>
              </a:extLst>
            </p:cNvPr>
            <p:cNvSpPr/>
            <p:nvPr/>
          </p:nvSpPr>
          <p:spPr>
            <a:xfrm>
              <a:off x="-360607" y="160670"/>
              <a:ext cx="6632424" cy="791396"/>
            </a:xfrm>
            <a:prstGeom prst="roundRect">
              <a:avLst>
                <a:gd name="adj" fmla="val 36055"/>
              </a:avLst>
            </a:prstGeom>
            <a:noFill/>
            <a:ln w="38100" cap="flat" cmpd="sng">
              <a:solidFill>
                <a:srgbClr val="3B9FFF">
                  <a:alpha val="50196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74" name="Google Shape;361;p42">
              <a:extLst>
                <a:ext uri="{FF2B5EF4-FFF2-40B4-BE49-F238E27FC236}">
                  <a16:creationId xmlns:a16="http://schemas.microsoft.com/office/drawing/2014/main" id="{2A472DFF-6A07-67FF-C587-767BC0BC9FEA}"/>
                </a:ext>
              </a:extLst>
            </p:cNvPr>
            <p:cNvSpPr txBox="1">
              <a:spLocks/>
            </p:cNvSpPr>
            <p:nvPr/>
          </p:nvSpPr>
          <p:spPr>
            <a:xfrm>
              <a:off x="5861829" y="397738"/>
              <a:ext cx="448860" cy="27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48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Lexend Deca"/>
                <a:buNone/>
                <a:defRPr sz="3600" b="0" i="0" u="none" strike="noStrike" cap="non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9pPr>
            </a:lstStyle>
            <a:p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</a:rPr>
                <a:t>(4)</a:t>
              </a:r>
              <a:endParaRPr lang="ru-RU" sz="1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275" name="Группа 274">
            <a:extLst>
              <a:ext uri="{FF2B5EF4-FFF2-40B4-BE49-F238E27FC236}">
                <a16:creationId xmlns:a16="http://schemas.microsoft.com/office/drawing/2014/main" id="{1FC2BFF7-2D0F-0CDE-8E98-9A8564135940}"/>
              </a:ext>
            </a:extLst>
          </p:cNvPr>
          <p:cNvGrpSpPr/>
          <p:nvPr/>
        </p:nvGrpSpPr>
        <p:grpSpPr>
          <a:xfrm>
            <a:off x="2254938" y="3745628"/>
            <a:ext cx="4634122" cy="909611"/>
            <a:chOff x="-2564711" y="3447581"/>
            <a:chExt cx="4634122" cy="909611"/>
          </a:xfrm>
        </p:grpSpPr>
        <p:sp>
          <p:nvSpPr>
            <p:cNvPr id="276" name="Google Shape;244;p35">
              <a:extLst>
                <a:ext uri="{FF2B5EF4-FFF2-40B4-BE49-F238E27FC236}">
                  <a16:creationId xmlns:a16="http://schemas.microsoft.com/office/drawing/2014/main" id="{4DBC254E-B78D-19EB-9C82-1855FF5BEC2A}"/>
                </a:ext>
              </a:extLst>
            </p:cNvPr>
            <p:cNvSpPr/>
            <p:nvPr/>
          </p:nvSpPr>
          <p:spPr>
            <a:xfrm>
              <a:off x="-2564711" y="3447581"/>
              <a:ext cx="4634122" cy="909611"/>
            </a:xfrm>
            <a:prstGeom prst="roundRect">
              <a:avLst>
                <a:gd name="adj" fmla="val 36055"/>
              </a:avLst>
            </a:prstGeom>
            <a:noFill/>
            <a:ln w="38100" cap="flat" cmpd="sng">
              <a:solidFill>
                <a:srgbClr val="3B9FFF">
                  <a:alpha val="50196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grpSp>
          <p:nvGrpSpPr>
            <p:cNvPr id="277" name="Группа 276">
              <a:extLst>
                <a:ext uri="{FF2B5EF4-FFF2-40B4-BE49-F238E27FC236}">
                  <a16:creationId xmlns:a16="http://schemas.microsoft.com/office/drawing/2014/main" id="{EF870F4E-6406-ABD8-EC22-78E952179F96}"/>
                </a:ext>
              </a:extLst>
            </p:cNvPr>
            <p:cNvGrpSpPr/>
            <p:nvPr/>
          </p:nvGrpSpPr>
          <p:grpSpPr>
            <a:xfrm>
              <a:off x="-2546191" y="3476812"/>
              <a:ext cx="4603616" cy="835422"/>
              <a:chOff x="2270192" y="3910456"/>
              <a:chExt cx="4603616" cy="8354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8" name="TextBox 277">
                    <a:extLst>
                      <a:ext uri="{FF2B5EF4-FFF2-40B4-BE49-F238E27FC236}">
                        <a16:creationId xmlns:a16="http://schemas.microsoft.com/office/drawing/2014/main" id="{833377A8-F16A-2249-F367-028C882D2F99}"/>
                      </a:ext>
                    </a:extLst>
                  </p:cNvPr>
                  <p:cNvSpPr txBox="1"/>
                  <p:nvPr/>
                </p:nvSpPr>
                <p:spPr>
                  <a:xfrm>
                    <a:off x="2270192" y="3910456"/>
                    <a:ext cx="4293995" cy="83542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ru-RU" sz="150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5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𝑑𝑒𝑔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ru-RU" sz="1500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15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1500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ru-RU" sz="15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ru-RU" sz="15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𝑑𝑒𝑔</m:t>
                                      </m:r>
                                      <m:r>
                                        <a:rPr lang="ru-RU" sz="15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500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500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ru-RU" sz="1500" i="0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ru-RU" sz="15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𝑑𝑒𝑔</m:t>
                                      </m:r>
                                    </m:sub>
                                  </m:sSub>
                                  <m:r>
                                    <a:rPr lang="ru-RU" sz="1500" i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ru-RU" sz="15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f>
                                <m:fPr>
                                  <m:ctrlPr>
                                    <a:rPr lang="ru-RU" sz="15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ru-RU" sz="15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+1, </m:t>
                                      </m:r>
                                      <m: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𝑑𝑒𝑔</m:t>
                                      </m:r>
                                      <m:r>
                                        <a:rPr lang="ru-RU" sz="15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500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500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ru-RU" sz="1500" i="0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ru-RU" sz="15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𝑑𝑒𝑔</m:t>
                                      </m:r>
                                      <m:r>
                                        <a:rPr lang="ru-RU" sz="15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ru-RU" sz="1500" i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ru-RU" sz="15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ru-RU" sz="15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ru-RU" sz="1500" dirty="0">
                      <a:solidFill>
                        <a:schemeClr val="tx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7" name="TextBox 206">
                    <a:extLst>
                      <a:ext uri="{FF2B5EF4-FFF2-40B4-BE49-F238E27FC236}">
                        <a16:creationId xmlns:a16="http://schemas.microsoft.com/office/drawing/2014/main" id="{929993B0-B03F-F604-68DF-7A29CCDF0A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0192" y="3910456"/>
                    <a:ext cx="4293995" cy="83542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9" name="Google Shape;361;p42">
                <a:extLst>
                  <a:ext uri="{FF2B5EF4-FFF2-40B4-BE49-F238E27FC236}">
                    <a16:creationId xmlns:a16="http://schemas.microsoft.com/office/drawing/2014/main" id="{26E65CFE-644E-8B08-E573-B87EE61727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4948" y="4191312"/>
                <a:ext cx="448860" cy="2737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 Deca"/>
                  <a:buNone/>
                  <a:defRPr sz="48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 Deca"/>
                  <a:buNone/>
                  <a:defRPr sz="36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 Deca"/>
                  <a:buNone/>
                  <a:defRPr sz="36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 Deca"/>
                  <a:buNone/>
                  <a:defRPr sz="36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 Deca"/>
                  <a:buNone/>
                  <a:defRPr sz="36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 Deca"/>
                  <a:buNone/>
                  <a:defRPr sz="36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 Deca"/>
                  <a:buNone/>
                  <a:defRPr sz="36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 Deca"/>
                  <a:buNone/>
                  <a:defRPr sz="36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 Deca"/>
                  <a:buNone/>
                  <a:defRPr sz="3600" b="0" i="0" u="none" strike="noStrike" cap="none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9pPr>
              </a:lstStyle>
              <a:p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</a:rPr>
                  <a:t>(5)</a:t>
                </a:r>
                <a:endParaRPr lang="ru-RU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B0113E6-B7DF-EDCF-582F-63659A1530CF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6</a:t>
            </a:fld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6205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/>
      <p:bldP spid="2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028284F-29EF-B287-7189-53DA31721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98;p32">
            <a:extLst>
              <a:ext uri="{FF2B5EF4-FFF2-40B4-BE49-F238E27FC236}">
                <a16:creationId xmlns:a16="http://schemas.microsoft.com/office/drawing/2014/main" id="{7F3CDB71-2865-E7D3-1E9B-878DCCF704EB}"/>
              </a:ext>
            </a:extLst>
          </p:cNvPr>
          <p:cNvSpPr/>
          <p:nvPr/>
        </p:nvSpPr>
        <p:spPr>
          <a:xfrm>
            <a:off x="1091216" y="1544442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1A87B">
                <a:alpha val="5019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Google Shape;208;p32">
            <a:extLst>
              <a:ext uri="{FF2B5EF4-FFF2-40B4-BE49-F238E27FC236}">
                <a16:creationId xmlns:a16="http://schemas.microsoft.com/office/drawing/2014/main" id="{60010F3E-C8B6-2606-4675-36774B10BA1A}"/>
              </a:ext>
            </a:extLst>
          </p:cNvPr>
          <p:cNvSpPr/>
          <p:nvPr/>
        </p:nvSpPr>
        <p:spPr>
          <a:xfrm>
            <a:off x="7054372" y="1544442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DB41D0">
                <a:alpha val="5019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Google Shape;209;p32">
            <a:extLst>
              <a:ext uri="{FF2B5EF4-FFF2-40B4-BE49-F238E27FC236}">
                <a16:creationId xmlns:a16="http://schemas.microsoft.com/office/drawing/2014/main" id="{AF62CE62-1DF1-12E1-658F-4C738FAE6937}"/>
              </a:ext>
            </a:extLst>
          </p:cNvPr>
          <p:cNvSpPr/>
          <p:nvPr/>
        </p:nvSpPr>
        <p:spPr>
          <a:xfrm>
            <a:off x="1068013" y="3327819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92D050">
                <a:alpha val="49804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Google Shape;210;p32">
            <a:extLst>
              <a:ext uri="{FF2B5EF4-FFF2-40B4-BE49-F238E27FC236}">
                <a16:creationId xmlns:a16="http://schemas.microsoft.com/office/drawing/2014/main" id="{19049524-2653-E311-234D-01EAF91F781D}"/>
              </a:ext>
            </a:extLst>
          </p:cNvPr>
          <p:cNvSpPr/>
          <p:nvPr/>
        </p:nvSpPr>
        <p:spPr>
          <a:xfrm>
            <a:off x="7054372" y="3332952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81D7EB">
                <a:alpha val="5019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Google Shape;238;p35">
            <a:extLst>
              <a:ext uri="{FF2B5EF4-FFF2-40B4-BE49-F238E27FC236}">
                <a16:creationId xmlns:a16="http://schemas.microsoft.com/office/drawing/2014/main" id="{CCAF031C-9DAA-EF44-994D-AAF0BA77F924}"/>
              </a:ext>
            </a:extLst>
          </p:cNvPr>
          <p:cNvSpPr txBox="1">
            <a:spLocks/>
          </p:cNvSpPr>
          <p:nvPr/>
        </p:nvSpPr>
        <p:spPr>
          <a:xfrm>
            <a:off x="6566348" y="3955348"/>
            <a:ext cx="1974482" cy="41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endParaRPr lang="ru-RU" sz="1600" dirty="0">
              <a:solidFill>
                <a:schemeClr val="tx1">
                  <a:lumMod val="50000"/>
                </a:schemeClr>
              </a:solidFill>
              <a:cs typeface="Catamaran" panose="020B0604020202020204" charset="0"/>
            </a:endParaRPr>
          </a:p>
        </p:txBody>
      </p:sp>
      <p:sp>
        <p:nvSpPr>
          <p:cNvPr id="15" name="Google Shape;207;p32">
            <a:extLst>
              <a:ext uri="{FF2B5EF4-FFF2-40B4-BE49-F238E27FC236}">
                <a16:creationId xmlns:a16="http://schemas.microsoft.com/office/drawing/2014/main" id="{BC130B5A-323D-550C-37E5-D417EEF9BE48}"/>
              </a:ext>
            </a:extLst>
          </p:cNvPr>
          <p:cNvSpPr txBox="1">
            <a:spLocks/>
          </p:cNvSpPr>
          <p:nvPr/>
        </p:nvSpPr>
        <p:spPr>
          <a:xfrm>
            <a:off x="686628" y="2156367"/>
            <a:ext cx="18173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ru-RU" sz="1600" dirty="0">
                <a:solidFill>
                  <a:schemeClr val="tx1">
                    <a:lumMod val="50000"/>
                  </a:schemeClr>
                </a:solidFill>
              </a:rPr>
              <a:t>Определяющий многоугольник</a:t>
            </a:r>
          </a:p>
        </p:txBody>
      </p:sp>
      <p:sp>
        <p:nvSpPr>
          <p:cNvPr id="16" name="Google Shape;207;p32">
            <a:extLst>
              <a:ext uri="{FF2B5EF4-FFF2-40B4-BE49-F238E27FC236}">
                <a16:creationId xmlns:a16="http://schemas.microsoft.com/office/drawing/2014/main" id="{953DC38A-0727-1DC5-0D99-25EBF9F96BCC}"/>
              </a:ext>
            </a:extLst>
          </p:cNvPr>
          <p:cNvSpPr txBox="1">
            <a:spLocks/>
          </p:cNvSpPr>
          <p:nvPr/>
        </p:nvSpPr>
        <p:spPr>
          <a:xfrm>
            <a:off x="958375" y="3921219"/>
            <a:ext cx="12536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ru-RU" sz="1600" dirty="0">
                <a:solidFill>
                  <a:schemeClr val="tx1">
                    <a:lumMod val="50000"/>
                  </a:schemeClr>
                </a:solidFill>
              </a:rPr>
              <a:t>Степень полинома</a:t>
            </a:r>
          </a:p>
        </p:txBody>
      </p:sp>
      <p:sp>
        <p:nvSpPr>
          <p:cNvPr id="17" name="Google Shape;207;p32">
            <a:extLst>
              <a:ext uri="{FF2B5EF4-FFF2-40B4-BE49-F238E27FC236}">
                <a16:creationId xmlns:a16="http://schemas.microsoft.com/office/drawing/2014/main" id="{344A8723-D7E3-84E9-39B0-B42DA0CA02E3}"/>
              </a:ext>
            </a:extLst>
          </p:cNvPr>
          <p:cNvSpPr txBox="1">
            <a:spLocks/>
          </p:cNvSpPr>
          <p:nvPr/>
        </p:nvSpPr>
        <p:spPr>
          <a:xfrm>
            <a:off x="6640049" y="2153497"/>
            <a:ext cx="18173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ru-RU" sz="1600" dirty="0">
                <a:solidFill>
                  <a:schemeClr val="tx1">
                    <a:lumMod val="50000"/>
                  </a:schemeClr>
                </a:solidFill>
              </a:rPr>
              <a:t>Вектор весовых коэффициентов</a:t>
            </a:r>
          </a:p>
        </p:txBody>
      </p:sp>
      <p:sp>
        <p:nvSpPr>
          <p:cNvPr id="18" name="Google Shape;207;p32">
            <a:extLst>
              <a:ext uri="{FF2B5EF4-FFF2-40B4-BE49-F238E27FC236}">
                <a16:creationId xmlns:a16="http://schemas.microsoft.com/office/drawing/2014/main" id="{EA7DCA9B-A165-7561-0D97-470A2E959C73}"/>
              </a:ext>
            </a:extLst>
          </p:cNvPr>
          <p:cNvSpPr txBox="1">
            <a:spLocks/>
          </p:cNvSpPr>
          <p:nvPr/>
        </p:nvSpPr>
        <p:spPr>
          <a:xfrm>
            <a:off x="6640048" y="3941579"/>
            <a:ext cx="1817301" cy="42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ru-RU" sz="1600" dirty="0">
                <a:solidFill>
                  <a:schemeClr val="tx1">
                    <a:lumMod val="50000"/>
                  </a:schemeClr>
                </a:solidFill>
              </a:rPr>
              <a:t>Узловой вектор 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5B5F0AB-0A85-54D3-6BE2-C5683CA167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5" t="10159" r="2686" b="1878"/>
          <a:stretch/>
        </p:blipFill>
        <p:spPr>
          <a:xfrm>
            <a:off x="2617171" y="1001927"/>
            <a:ext cx="3899250" cy="383863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F86793B-0C21-D249-96EF-B30701872A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5" t="10159" r="2686" b="1878"/>
          <a:stretch/>
        </p:blipFill>
        <p:spPr>
          <a:xfrm>
            <a:off x="2617172" y="1001927"/>
            <a:ext cx="3899249" cy="383863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E4DCF7B-453B-7698-EE09-3E1D6D9AC6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95" t="10159" r="2686" b="1878"/>
          <a:stretch/>
        </p:blipFill>
        <p:spPr>
          <a:xfrm>
            <a:off x="2617174" y="1001927"/>
            <a:ext cx="3899248" cy="383863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5131B1F-7425-48B3-8231-AF1640E761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95" t="10159" r="2686" b="1878"/>
          <a:stretch/>
        </p:blipFill>
        <p:spPr>
          <a:xfrm>
            <a:off x="2617175" y="1001927"/>
            <a:ext cx="3899247" cy="383863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5FD9BDD-6503-52AE-56C1-D857464193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5" t="10159" r="2686" b="1878"/>
          <a:stretch/>
        </p:blipFill>
        <p:spPr>
          <a:xfrm>
            <a:off x="2617176" y="1001927"/>
            <a:ext cx="3899246" cy="3838636"/>
          </a:xfrm>
          <a:prstGeom prst="rect">
            <a:avLst/>
          </a:prstGeom>
        </p:spPr>
      </p:pic>
      <p:sp>
        <p:nvSpPr>
          <p:cNvPr id="29" name="Google Shape;198;p32">
            <a:extLst>
              <a:ext uri="{FF2B5EF4-FFF2-40B4-BE49-F238E27FC236}">
                <a16:creationId xmlns:a16="http://schemas.microsoft.com/office/drawing/2014/main" id="{36A7BA5E-CFD6-CA20-F8A5-C4A534455671}"/>
              </a:ext>
            </a:extLst>
          </p:cNvPr>
          <p:cNvSpPr/>
          <p:nvPr/>
        </p:nvSpPr>
        <p:spPr>
          <a:xfrm>
            <a:off x="2617171" y="1001926"/>
            <a:ext cx="3899247" cy="3838636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1F21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8" name="Google Shape;361;p42">
            <a:extLst>
              <a:ext uri="{FF2B5EF4-FFF2-40B4-BE49-F238E27FC236}">
                <a16:creationId xmlns:a16="http://schemas.microsoft.com/office/drawing/2014/main" id="{203AB961-D20A-75EB-43A0-22355F95EA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0239" y="1584666"/>
            <a:ext cx="810077" cy="4995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sz="3200" b="1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233" name="Группа 232">
            <a:extLst>
              <a:ext uri="{FF2B5EF4-FFF2-40B4-BE49-F238E27FC236}">
                <a16:creationId xmlns:a16="http://schemas.microsoft.com/office/drawing/2014/main" id="{3F1E1E0F-3EC4-95B4-F831-4AC0021AF506}"/>
              </a:ext>
            </a:extLst>
          </p:cNvPr>
          <p:cNvGrpSpPr/>
          <p:nvPr/>
        </p:nvGrpSpPr>
        <p:grpSpPr>
          <a:xfrm>
            <a:off x="1176791" y="710626"/>
            <a:ext cx="6980603" cy="30480"/>
            <a:chOff x="3089826" y="1189188"/>
            <a:chExt cx="3113400" cy="30480"/>
          </a:xfrm>
        </p:grpSpPr>
        <p:cxnSp>
          <p:nvCxnSpPr>
            <p:cNvPr id="234" name="Google Shape;258;p35">
              <a:extLst>
                <a:ext uri="{FF2B5EF4-FFF2-40B4-BE49-F238E27FC236}">
                  <a16:creationId xmlns:a16="http://schemas.microsoft.com/office/drawing/2014/main" id="{A53453F6-6130-EA95-C615-A0F013A6CE63}"/>
                </a:ext>
              </a:extLst>
            </p:cNvPr>
            <p:cNvCxnSpPr>
              <a:cxnSpLocks/>
            </p:cNvCxnSpPr>
            <p:nvPr/>
          </p:nvCxnSpPr>
          <p:spPr>
            <a:xfrm>
              <a:off x="3089826" y="1219668"/>
              <a:ext cx="31134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145;p28">
              <a:extLst>
                <a:ext uri="{FF2B5EF4-FFF2-40B4-BE49-F238E27FC236}">
                  <a16:creationId xmlns:a16="http://schemas.microsoft.com/office/drawing/2014/main" id="{64D86580-BDF0-8ED3-9BA3-48D38B46289B}"/>
                </a:ext>
              </a:extLst>
            </p:cNvPr>
            <p:cNvCxnSpPr/>
            <p:nvPr/>
          </p:nvCxnSpPr>
          <p:spPr>
            <a:xfrm>
              <a:off x="3089826" y="1189188"/>
              <a:ext cx="3113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Google Shape;361;p42">
            <a:extLst>
              <a:ext uri="{FF2B5EF4-FFF2-40B4-BE49-F238E27FC236}">
                <a16:creationId xmlns:a16="http://schemas.microsoft.com/office/drawing/2014/main" id="{45D78A15-32F4-5B5B-D1E8-6CC3B1ECC291}"/>
              </a:ext>
            </a:extLst>
          </p:cNvPr>
          <p:cNvSpPr txBox="1">
            <a:spLocks/>
          </p:cNvSpPr>
          <p:nvPr/>
        </p:nvSpPr>
        <p:spPr>
          <a:xfrm>
            <a:off x="7157132" y="1571218"/>
            <a:ext cx="810077" cy="499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5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tx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9" name="Google Shape;361;p42">
            <a:extLst>
              <a:ext uri="{FF2B5EF4-FFF2-40B4-BE49-F238E27FC236}">
                <a16:creationId xmlns:a16="http://schemas.microsoft.com/office/drawing/2014/main" id="{690B89B3-E723-58E0-87D6-60D726D5AE62}"/>
              </a:ext>
            </a:extLst>
          </p:cNvPr>
          <p:cNvSpPr txBox="1">
            <a:spLocks/>
          </p:cNvSpPr>
          <p:nvPr/>
        </p:nvSpPr>
        <p:spPr>
          <a:xfrm>
            <a:off x="1176791" y="3359728"/>
            <a:ext cx="810077" cy="499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5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tx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10" name="Google Shape;361;p42">
            <a:extLst>
              <a:ext uri="{FF2B5EF4-FFF2-40B4-BE49-F238E27FC236}">
                <a16:creationId xmlns:a16="http://schemas.microsoft.com/office/drawing/2014/main" id="{90C6A2E3-3C69-8221-123A-FB647A94FF6D}"/>
              </a:ext>
            </a:extLst>
          </p:cNvPr>
          <p:cNvSpPr txBox="1">
            <a:spLocks/>
          </p:cNvSpPr>
          <p:nvPr/>
        </p:nvSpPr>
        <p:spPr>
          <a:xfrm>
            <a:off x="7150383" y="3366452"/>
            <a:ext cx="810077" cy="499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5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tx1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11" name="Google Shape;361;p42">
            <a:extLst>
              <a:ext uri="{FF2B5EF4-FFF2-40B4-BE49-F238E27FC236}">
                <a16:creationId xmlns:a16="http://schemas.microsoft.com/office/drawing/2014/main" id="{DF204748-0A99-1608-E4BB-62810AD79275}"/>
              </a:ext>
            </a:extLst>
          </p:cNvPr>
          <p:cNvSpPr txBox="1">
            <a:spLocks/>
          </p:cNvSpPr>
          <p:nvPr/>
        </p:nvSpPr>
        <p:spPr>
          <a:xfrm>
            <a:off x="247206" y="134351"/>
            <a:ext cx="8639176" cy="586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5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tx1">
                    <a:lumMod val="50000"/>
                  </a:schemeClr>
                </a:solidFill>
              </a:rPr>
              <a:t>Основные концепции построения </a:t>
            </a:r>
            <a:r>
              <a:rPr lang="en-US" sz="3200" b="1" dirty="0">
                <a:solidFill>
                  <a:schemeClr val="tx1">
                    <a:lumMod val="50000"/>
                  </a:schemeClr>
                </a:solidFill>
              </a:rPr>
              <a:t>NURBS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1E1634CC-C43C-26A0-D809-DD183702C027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7</a:t>
            </a:fld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8927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F1E943-5EAC-8439-5988-966430605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72694EF-56F2-473C-DB52-262A8B761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11" y="1178217"/>
            <a:ext cx="4065380" cy="1693908"/>
          </a:xfrm>
          <a:prstGeom prst="rect">
            <a:avLst/>
          </a:prstGeom>
          <a:noFill/>
          <a:effectLst>
            <a:glow rad="127000">
              <a:schemeClr val="accent2">
                <a:lumMod val="50000"/>
                <a:alpha val="10000"/>
              </a:schemeClr>
            </a:glo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9C8C3A91-33A8-F427-C745-1723E68C7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104" y="3188585"/>
            <a:ext cx="4065380" cy="1693908"/>
          </a:xfrm>
          <a:prstGeom prst="rect">
            <a:avLst/>
          </a:prstGeom>
          <a:noFill/>
          <a:effectLst>
            <a:glow rad="127000">
              <a:schemeClr val="accent2">
                <a:lumMod val="50000"/>
                <a:alpha val="1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068B49B-7B98-41E7-EB98-3503FB786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816" y="1178217"/>
            <a:ext cx="4065373" cy="1693908"/>
          </a:xfrm>
          <a:prstGeom prst="rect">
            <a:avLst/>
          </a:prstGeom>
          <a:noFill/>
          <a:effectLst>
            <a:glow rad="127000">
              <a:schemeClr val="accent2">
                <a:lumMod val="50000"/>
                <a:alpha val="1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98;p32">
            <a:extLst>
              <a:ext uri="{FF2B5EF4-FFF2-40B4-BE49-F238E27FC236}">
                <a16:creationId xmlns:a16="http://schemas.microsoft.com/office/drawing/2014/main" id="{251B7947-275D-CB5D-9667-FD0856391709}"/>
              </a:ext>
            </a:extLst>
          </p:cNvPr>
          <p:cNvSpPr/>
          <p:nvPr/>
        </p:nvSpPr>
        <p:spPr>
          <a:xfrm>
            <a:off x="294811" y="1178218"/>
            <a:ext cx="4065373" cy="1693908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1F21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D5AD34D-FF5E-6C0F-ED8C-23FE75CE722C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8</a:t>
            </a:fld>
            <a:endParaRPr lang="ru-RU" dirty="0">
              <a:solidFill>
                <a:schemeClr val="bg2"/>
              </a:solidFill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B9B5DC55-CF05-DE37-5E5F-1F88075E769E}"/>
              </a:ext>
            </a:extLst>
          </p:cNvPr>
          <p:cNvGrpSpPr/>
          <p:nvPr/>
        </p:nvGrpSpPr>
        <p:grpSpPr>
          <a:xfrm>
            <a:off x="1176791" y="710626"/>
            <a:ext cx="6980603" cy="30480"/>
            <a:chOff x="3089826" y="1189188"/>
            <a:chExt cx="3113400" cy="30480"/>
          </a:xfrm>
        </p:grpSpPr>
        <p:cxnSp>
          <p:nvCxnSpPr>
            <p:cNvPr id="10" name="Google Shape;258;p35">
              <a:extLst>
                <a:ext uri="{FF2B5EF4-FFF2-40B4-BE49-F238E27FC236}">
                  <a16:creationId xmlns:a16="http://schemas.microsoft.com/office/drawing/2014/main" id="{26036167-3B60-8832-5EA5-BF93F473F9DC}"/>
                </a:ext>
              </a:extLst>
            </p:cNvPr>
            <p:cNvCxnSpPr>
              <a:cxnSpLocks/>
            </p:cNvCxnSpPr>
            <p:nvPr/>
          </p:nvCxnSpPr>
          <p:spPr>
            <a:xfrm>
              <a:off x="3089826" y="1219668"/>
              <a:ext cx="31134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45;p28">
              <a:extLst>
                <a:ext uri="{FF2B5EF4-FFF2-40B4-BE49-F238E27FC236}">
                  <a16:creationId xmlns:a16="http://schemas.microsoft.com/office/drawing/2014/main" id="{7F0E632E-DD86-33BC-27C3-020C844CCFE4}"/>
                </a:ext>
              </a:extLst>
            </p:cNvPr>
            <p:cNvCxnSpPr/>
            <p:nvPr/>
          </p:nvCxnSpPr>
          <p:spPr>
            <a:xfrm>
              <a:off x="3089826" y="1189188"/>
              <a:ext cx="3113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Google Shape;361;p42">
            <a:extLst>
              <a:ext uri="{FF2B5EF4-FFF2-40B4-BE49-F238E27FC236}">
                <a16:creationId xmlns:a16="http://schemas.microsoft.com/office/drawing/2014/main" id="{1566EBAD-6F34-1D3E-7FD6-D6CA923BCEE9}"/>
              </a:ext>
            </a:extLst>
          </p:cNvPr>
          <p:cNvSpPr txBox="1">
            <a:spLocks/>
          </p:cNvSpPr>
          <p:nvPr/>
        </p:nvSpPr>
        <p:spPr>
          <a:xfrm>
            <a:off x="247206" y="134351"/>
            <a:ext cx="8639176" cy="586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5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tx1">
                    <a:lumMod val="50000"/>
                  </a:schemeClr>
                </a:solidFill>
              </a:rPr>
              <a:t>Основные концепции построения </a:t>
            </a:r>
            <a:r>
              <a:rPr lang="en-US" sz="3200" b="1" dirty="0">
                <a:solidFill>
                  <a:schemeClr val="tx1">
                    <a:lumMod val="50000"/>
                  </a:schemeClr>
                </a:solidFill>
              </a:rPr>
              <a:t>NURBS</a:t>
            </a:r>
          </a:p>
        </p:txBody>
      </p:sp>
      <p:sp>
        <p:nvSpPr>
          <p:cNvPr id="16" name="Google Shape;198;p32">
            <a:extLst>
              <a:ext uri="{FF2B5EF4-FFF2-40B4-BE49-F238E27FC236}">
                <a16:creationId xmlns:a16="http://schemas.microsoft.com/office/drawing/2014/main" id="{B906553E-841E-75B2-175D-AC32B451C303}"/>
              </a:ext>
            </a:extLst>
          </p:cNvPr>
          <p:cNvSpPr/>
          <p:nvPr/>
        </p:nvSpPr>
        <p:spPr>
          <a:xfrm>
            <a:off x="4783809" y="1178217"/>
            <a:ext cx="4065373" cy="1693908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1F21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Google Shape;198;p32">
            <a:extLst>
              <a:ext uri="{FF2B5EF4-FFF2-40B4-BE49-F238E27FC236}">
                <a16:creationId xmlns:a16="http://schemas.microsoft.com/office/drawing/2014/main" id="{4ADE0431-DF46-92AC-CA36-9A3025BDFA50}"/>
              </a:ext>
            </a:extLst>
          </p:cNvPr>
          <p:cNvSpPr/>
          <p:nvPr/>
        </p:nvSpPr>
        <p:spPr>
          <a:xfrm>
            <a:off x="2534111" y="3188585"/>
            <a:ext cx="4065373" cy="1693908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1F21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714604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34735FC-0588-D38C-B3BA-4F0E54193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F58001-B84A-D093-D287-BED6056E7E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" t="7462" r="553" b="4582"/>
          <a:stretch/>
        </p:blipFill>
        <p:spPr bwMode="auto">
          <a:xfrm>
            <a:off x="762564" y="1225286"/>
            <a:ext cx="3423285" cy="3104061"/>
          </a:xfrm>
          <a:prstGeom prst="rect">
            <a:avLst/>
          </a:prstGeom>
          <a:noFill/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Google Shape;238;p35">
            <a:extLst>
              <a:ext uri="{FF2B5EF4-FFF2-40B4-BE49-F238E27FC236}">
                <a16:creationId xmlns:a16="http://schemas.microsoft.com/office/drawing/2014/main" id="{1D3B0E41-BAA4-1760-F026-7082F01356C4}"/>
              </a:ext>
            </a:extLst>
          </p:cNvPr>
          <p:cNvSpPr txBox="1">
            <a:spLocks/>
          </p:cNvSpPr>
          <p:nvPr/>
        </p:nvSpPr>
        <p:spPr>
          <a:xfrm>
            <a:off x="5218795" y="4365023"/>
            <a:ext cx="3347921" cy="624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endParaRPr lang="ru-RU" sz="1600" dirty="0">
              <a:solidFill>
                <a:schemeClr val="tx1">
                  <a:lumMod val="50000"/>
                </a:schemeClr>
              </a:solidFill>
              <a:cs typeface="Catamaran" panose="020B0604020202020204" charset="0"/>
            </a:endParaRPr>
          </a:p>
        </p:txBody>
      </p:sp>
      <p:sp>
        <p:nvSpPr>
          <p:cNvPr id="8" name="Google Shape;563;p50">
            <a:extLst>
              <a:ext uri="{FF2B5EF4-FFF2-40B4-BE49-F238E27FC236}">
                <a16:creationId xmlns:a16="http://schemas.microsoft.com/office/drawing/2014/main" id="{25C0C0E2-1FA1-EC8A-3C8E-6EE014B1D35C}"/>
              </a:ext>
            </a:extLst>
          </p:cNvPr>
          <p:cNvSpPr txBox="1">
            <a:spLocks/>
          </p:cNvSpPr>
          <p:nvPr/>
        </p:nvSpPr>
        <p:spPr>
          <a:xfrm>
            <a:off x="768321" y="4346356"/>
            <a:ext cx="3423285" cy="624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ru-RU" sz="1600" dirty="0">
                <a:solidFill>
                  <a:schemeClr val="tx1">
                    <a:lumMod val="50000"/>
                  </a:schemeClr>
                </a:solidFill>
              </a:rPr>
              <a:t>Кривая 2-й степени и её векторы 1-х производных</a:t>
            </a:r>
          </a:p>
        </p:txBody>
      </p:sp>
      <p:sp>
        <p:nvSpPr>
          <p:cNvPr id="9" name="Google Shape;563;p50">
            <a:extLst>
              <a:ext uri="{FF2B5EF4-FFF2-40B4-BE49-F238E27FC236}">
                <a16:creationId xmlns:a16="http://schemas.microsoft.com/office/drawing/2014/main" id="{41D852A3-065A-1B58-2720-59FA6C53A199}"/>
              </a:ext>
            </a:extLst>
          </p:cNvPr>
          <p:cNvSpPr txBox="1">
            <a:spLocks/>
          </p:cNvSpPr>
          <p:nvPr/>
        </p:nvSpPr>
        <p:spPr>
          <a:xfrm>
            <a:off x="5016076" y="4329350"/>
            <a:ext cx="3347921" cy="624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ru-RU" sz="1600" dirty="0">
                <a:solidFill>
                  <a:schemeClr val="tx1">
                    <a:lumMod val="50000"/>
                  </a:schemeClr>
                </a:solidFill>
              </a:rPr>
              <a:t>Годограф первой производной кривой 2-й степени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52A65C-F41E-2FBE-5606-99C69D99C8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t="7937" r="2485" b="4790"/>
          <a:stretch/>
        </p:blipFill>
        <p:spPr bwMode="auto">
          <a:xfrm>
            <a:off x="4980032" y="1225287"/>
            <a:ext cx="3420010" cy="3104061"/>
          </a:xfrm>
          <a:prstGeom prst="rect">
            <a:avLst/>
          </a:prstGeom>
          <a:noFill/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2" name="Google Shape;11166;p69">
            <a:extLst>
              <a:ext uri="{FF2B5EF4-FFF2-40B4-BE49-F238E27FC236}">
                <a16:creationId xmlns:a16="http://schemas.microsoft.com/office/drawing/2014/main" id="{8B2E284B-37EB-73D2-096C-564484EC80CF}"/>
              </a:ext>
            </a:extLst>
          </p:cNvPr>
          <p:cNvGrpSpPr/>
          <p:nvPr/>
        </p:nvGrpSpPr>
        <p:grpSpPr>
          <a:xfrm>
            <a:off x="6791632" y="688405"/>
            <a:ext cx="364708" cy="295405"/>
            <a:chOff x="3967437" y="3837102"/>
            <a:chExt cx="364708" cy="295405"/>
          </a:xfrm>
          <a:solidFill>
            <a:schemeClr val="tx1">
              <a:lumMod val="50000"/>
              <a:alpha val="74902"/>
            </a:schemeClr>
          </a:solidFill>
        </p:grpSpPr>
        <p:sp>
          <p:nvSpPr>
            <p:cNvPr id="13" name="Google Shape;11167;p69">
              <a:extLst>
                <a:ext uri="{FF2B5EF4-FFF2-40B4-BE49-F238E27FC236}">
                  <a16:creationId xmlns:a16="http://schemas.microsoft.com/office/drawing/2014/main" id="{38463B7C-48B6-C29A-8623-739E58CABFDD}"/>
                </a:ext>
              </a:extLst>
            </p:cNvPr>
            <p:cNvSpPr/>
            <p:nvPr/>
          </p:nvSpPr>
          <p:spPr>
            <a:xfrm>
              <a:off x="4178750" y="3868334"/>
              <a:ext cx="153396" cy="264172"/>
            </a:xfrm>
            <a:custGeom>
              <a:avLst/>
              <a:gdLst/>
              <a:ahLst/>
              <a:cxnLst/>
              <a:rect l="l" t="t" r="r" b="b"/>
              <a:pathLst>
                <a:path w="4823" h="8306" extrusionOk="0">
                  <a:moveTo>
                    <a:pt x="4273" y="1"/>
                  </a:moveTo>
                  <a:cubicBezTo>
                    <a:pt x="4217" y="1"/>
                    <a:pt x="4158" y="32"/>
                    <a:pt x="4120" y="78"/>
                  </a:cubicBezTo>
                  <a:cubicBezTo>
                    <a:pt x="4060" y="150"/>
                    <a:pt x="4096" y="257"/>
                    <a:pt x="4167" y="316"/>
                  </a:cubicBezTo>
                  <a:cubicBezTo>
                    <a:pt x="4370" y="471"/>
                    <a:pt x="4489" y="685"/>
                    <a:pt x="4489" y="947"/>
                  </a:cubicBezTo>
                  <a:lnTo>
                    <a:pt x="4489" y="7210"/>
                  </a:lnTo>
                  <a:cubicBezTo>
                    <a:pt x="4489" y="7627"/>
                    <a:pt x="4156" y="7984"/>
                    <a:pt x="3715" y="7984"/>
                  </a:cubicBezTo>
                  <a:lnTo>
                    <a:pt x="167" y="7984"/>
                  </a:lnTo>
                  <a:cubicBezTo>
                    <a:pt x="72" y="7984"/>
                    <a:pt x="0" y="8055"/>
                    <a:pt x="0" y="8151"/>
                  </a:cubicBezTo>
                  <a:cubicBezTo>
                    <a:pt x="0" y="8234"/>
                    <a:pt x="72" y="8305"/>
                    <a:pt x="167" y="8305"/>
                  </a:cubicBezTo>
                  <a:lnTo>
                    <a:pt x="3715" y="8305"/>
                  </a:lnTo>
                  <a:cubicBezTo>
                    <a:pt x="4334" y="8305"/>
                    <a:pt x="4822" y="7817"/>
                    <a:pt x="4822" y="7210"/>
                  </a:cubicBezTo>
                  <a:lnTo>
                    <a:pt x="4822" y="947"/>
                  </a:lnTo>
                  <a:cubicBezTo>
                    <a:pt x="4822" y="590"/>
                    <a:pt x="4644" y="245"/>
                    <a:pt x="4358" y="31"/>
                  </a:cubicBezTo>
                  <a:cubicBezTo>
                    <a:pt x="4333" y="10"/>
                    <a:pt x="4303" y="1"/>
                    <a:pt x="4273" y="1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alpha val="2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4" name="Google Shape;11168;p69">
              <a:extLst>
                <a:ext uri="{FF2B5EF4-FFF2-40B4-BE49-F238E27FC236}">
                  <a16:creationId xmlns:a16="http://schemas.microsoft.com/office/drawing/2014/main" id="{926A8492-D3A2-8A63-4957-AE76CBF877C7}"/>
                </a:ext>
              </a:extLst>
            </p:cNvPr>
            <p:cNvSpPr/>
            <p:nvPr/>
          </p:nvSpPr>
          <p:spPr>
            <a:xfrm>
              <a:off x="3969346" y="3937447"/>
              <a:ext cx="198431" cy="194678"/>
            </a:xfrm>
            <a:custGeom>
              <a:avLst/>
              <a:gdLst/>
              <a:ahLst/>
              <a:cxnLst/>
              <a:rect l="l" t="t" r="r" b="b"/>
              <a:pathLst>
                <a:path w="6239" h="6121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5025"/>
                  </a:lnTo>
                  <a:cubicBezTo>
                    <a:pt x="0" y="5632"/>
                    <a:pt x="488" y="6121"/>
                    <a:pt x="1107" y="6121"/>
                  </a:cubicBezTo>
                  <a:lnTo>
                    <a:pt x="6060" y="6121"/>
                  </a:lnTo>
                  <a:cubicBezTo>
                    <a:pt x="6144" y="6121"/>
                    <a:pt x="6227" y="6049"/>
                    <a:pt x="6227" y="5954"/>
                  </a:cubicBezTo>
                  <a:cubicBezTo>
                    <a:pt x="6239" y="5870"/>
                    <a:pt x="6168" y="5799"/>
                    <a:pt x="6060" y="5799"/>
                  </a:cubicBezTo>
                  <a:lnTo>
                    <a:pt x="1107" y="5799"/>
                  </a:lnTo>
                  <a:cubicBezTo>
                    <a:pt x="691" y="5799"/>
                    <a:pt x="333" y="5454"/>
                    <a:pt x="333" y="5025"/>
                  </a:cubicBezTo>
                  <a:lnTo>
                    <a:pt x="333" y="167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alpha val="2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5" name="Google Shape;11169;p69">
              <a:extLst>
                <a:ext uri="{FF2B5EF4-FFF2-40B4-BE49-F238E27FC236}">
                  <a16:creationId xmlns:a16="http://schemas.microsoft.com/office/drawing/2014/main" id="{1536E70E-C95A-00C4-D4A4-BDE5ACC074DC}"/>
                </a:ext>
              </a:extLst>
            </p:cNvPr>
            <p:cNvSpPr/>
            <p:nvPr/>
          </p:nvSpPr>
          <p:spPr>
            <a:xfrm>
              <a:off x="3967437" y="3837102"/>
              <a:ext cx="331376" cy="89786"/>
            </a:xfrm>
            <a:custGeom>
              <a:avLst/>
              <a:gdLst/>
              <a:ahLst/>
              <a:cxnLst/>
              <a:rect l="l" t="t" r="r" b="b"/>
              <a:pathLst>
                <a:path w="10419" h="2823" extrusionOk="0">
                  <a:moveTo>
                    <a:pt x="2739" y="334"/>
                  </a:moveTo>
                  <a:cubicBezTo>
                    <a:pt x="2822" y="334"/>
                    <a:pt x="2894" y="393"/>
                    <a:pt x="2894" y="477"/>
                  </a:cubicBezTo>
                  <a:lnTo>
                    <a:pt x="2894" y="1453"/>
                  </a:lnTo>
                  <a:cubicBezTo>
                    <a:pt x="2894" y="1525"/>
                    <a:pt x="2834" y="1596"/>
                    <a:pt x="2739" y="1596"/>
                  </a:cubicBezTo>
                  <a:cubicBezTo>
                    <a:pt x="2668" y="1596"/>
                    <a:pt x="2596" y="1536"/>
                    <a:pt x="2596" y="1453"/>
                  </a:cubicBezTo>
                  <a:lnTo>
                    <a:pt x="2596" y="477"/>
                  </a:lnTo>
                  <a:cubicBezTo>
                    <a:pt x="2596" y="405"/>
                    <a:pt x="2656" y="334"/>
                    <a:pt x="2739" y="334"/>
                  </a:cubicBezTo>
                  <a:close/>
                  <a:moveTo>
                    <a:pt x="4751" y="334"/>
                  </a:moveTo>
                  <a:cubicBezTo>
                    <a:pt x="4823" y="334"/>
                    <a:pt x="4906" y="393"/>
                    <a:pt x="4906" y="477"/>
                  </a:cubicBezTo>
                  <a:lnTo>
                    <a:pt x="4906" y="1453"/>
                  </a:lnTo>
                  <a:cubicBezTo>
                    <a:pt x="4906" y="1525"/>
                    <a:pt x="4846" y="1596"/>
                    <a:pt x="4751" y="1596"/>
                  </a:cubicBezTo>
                  <a:cubicBezTo>
                    <a:pt x="4680" y="1596"/>
                    <a:pt x="4608" y="1536"/>
                    <a:pt x="4608" y="1453"/>
                  </a:cubicBezTo>
                  <a:lnTo>
                    <a:pt x="4608" y="477"/>
                  </a:lnTo>
                  <a:cubicBezTo>
                    <a:pt x="4608" y="405"/>
                    <a:pt x="4668" y="334"/>
                    <a:pt x="4751" y="334"/>
                  </a:cubicBezTo>
                  <a:close/>
                  <a:moveTo>
                    <a:pt x="6763" y="334"/>
                  </a:moveTo>
                  <a:cubicBezTo>
                    <a:pt x="6835" y="334"/>
                    <a:pt x="6906" y="393"/>
                    <a:pt x="6906" y="477"/>
                  </a:cubicBezTo>
                  <a:lnTo>
                    <a:pt x="6906" y="1453"/>
                  </a:lnTo>
                  <a:cubicBezTo>
                    <a:pt x="6906" y="1525"/>
                    <a:pt x="6847" y="1596"/>
                    <a:pt x="6763" y="1596"/>
                  </a:cubicBezTo>
                  <a:cubicBezTo>
                    <a:pt x="6692" y="1596"/>
                    <a:pt x="6609" y="1536"/>
                    <a:pt x="6609" y="1453"/>
                  </a:cubicBezTo>
                  <a:lnTo>
                    <a:pt x="6609" y="477"/>
                  </a:lnTo>
                  <a:cubicBezTo>
                    <a:pt x="6609" y="405"/>
                    <a:pt x="6668" y="334"/>
                    <a:pt x="6763" y="334"/>
                  </a:cubicBezTo>
                  <a:close/>
                  <a:moveTo>
                    <a:pt x="8775" y="334"/>
                  </a:moveTo>
                  <a:cubicBezTo>
                    <a:pt x="8847" y="334"/>
                    <a:pt x="8918" y="393"/>
                    <a:pt x="8918" y="477"/>
                  </a:cubicBezTo>
                  <a:lnTo>
                    <a:pt x="8918" y="1453"/>
                  </a:lnTo>
                  <a:cubicBezTo>
                    <a:pt x="8918" y="1525"/>
                    <a:pt x="8859" y="1596"/>
                    <a:pt x="8775" y="1596"/>
                  </a:cubicBezTo>
                  <a:cubicBezTo>
                    <a:pt x="8692" y="1596"/>
                    <a:pt x="8621" y="1536"/>
                    <a:pt x="8621" y="1453"/>
                  </a:cubicBezTo>
                  <a:lnTo>
                    <a:pt x="8621" y="1155"/>
                  </a:lnTo>
                  <a:lnTo>
                    <a:pt x="8621" y="810"/>
                  </a:lnTo>
                  <a:lnTo>
                    <a:pt x="8621" y="477"/>
                  </a:lnTo>
                  <a:cubicBezTo>
                    <a:pt x="8621" y="405"/>
                    <a:pt x="8680" y="334"/>
                    <a:pt x="8775" y="334"/>
                  </a:cubicBezTo>
                  <a:close/>
                  <a:moveTo>
                    <a:pt x="2703" y="1"/>
                  </a:moveTo>
                  <a:cubicBezTo>
                    <a:pt x="2429" y="1"/>
                    <a:pt x="2203" y="227"/>
                    <a:pt x="2203" y="501"/>
                  </a:cubicBezTo>
                  <a:lnTo>
                    <a:pt x="2203" y="822"/>
                  </a:lnTo>
                  <a:lnTo>
                    <a:pt x="1108" y="822"/>
                  </a:lnTo>
                  <a:cubicBezTo>
                    <a:pt x="501" y="822"/>
                    <a:pt x="1" y="1310"/>
                    <a:pt x="1" y="1929"/>
                  </a:cubicBezTo>
                  <a:lnTo>
                    <a:pt x="1" y="2656"/>
                  </a:lnTo>
                  <a:cubicBezTo>
                    <a:pt x="1" y="2739"/>
                    <a:pt x="84" y="2822"/>
                    <a:pt x="167" y="2822"/>
                  </a:cubicBezTo>
                  <a:cubicBezTo>
                    <a:pt x="262" y="2822"/>
                    <a:pt x="334" y="2739"/>
                    <a:pt x="334" y="2656"/>
                  </a:cubicBezTo>
                  <a:lnTo>
                    <a:pt x="334" y="1929"/>
                  </a:lnTo>
                  <a:cubicBezTo>
                    <a:pt x="334" y="1513"/>
                    <a:pt x="679" y="1144"/>
                    <a:pt x="1108" y="1144"/>
                  </a:cubicBezTo>
                  <a:lnTo>
                    <a:pt x="2203" y="1144"/>
                  </a:lnTo>
                  <a:lnTo>
                    <a:pt x="2203" y="1441"/>
                  </a:lnTo>
                  <a:cubicBezTo>
                    <a:pt x="2203" y="1715"/>
                    <a:pt x="2429" y="1941"/>
                    <a:pt x="2703" y="1941"/>
                  </a:cubicBezTo>
                  <a:cubicBezTo>
                    <a:pt x="2965" y="1941"/>
                    <a:pt x="3191" y="1715"/>
                    <a:pt x="3191" y="1441"/>
                  </a:cubicBezTo>
                  <a:lnTo>
                    <a:pt x="3191" y="1144"/>
                  </a:lnTo>
                  <a:lnTo>
                    <a:pt x="4227" y="1144"/>
                  </a:lnTo>
                  <a:lnTo>
                    <a:pt x="4227" y="1441"/>
                  </a:lnTo>
                  <a:cubicBezTo>
                    <a:pt x="4227" y="1715"/>
                    <a:pt x="4453" y="1941"/>
                    <a:pt x="4727" y="1941"/>
                  </a:cubicBezTo>
                  <a:cubicBezTo>
                    <a:pt x="4989" y="1941"/>
                    <a:pt x="5215" y="1715"/>
                    <a:pt x="5215" y="1441"/>
                  </a:cubicBezTo>
                  <a:lnTo>
                    <a:pt x="5215" y="1144"/>
                  </a:lnTo>
                  <a:lnTo>
                    <a:pt x="6251" y="1144"/>
                  </a:lnTo>
                  <a:lnTo>
                    <a:pt x="6251" y="1441"/>
                  </a:lnTo>
                  <a:cubicBezTo>
                    <a:pt x="6251" y="1715"/>
                    <a:pt x="6478" y="1941"/>
                    <a:pt x="6751" y="1941"/>
                  </a:cubicBezTo>
                  <a:cubicBezTo>
                    <a:pt x="7013" y="1941"/>
                    <a:pt x="7240" y="1715"/>
                    <a:pt x="7240" y="1441"/>
                  </a:cubicBezTo>
                  <a:lnTo>
                    <a:pt x="7240" y="1144"/>
                  </a:lnTo>
                  <a:lnTo>
                    <a:pt x="8275" y="1144"/>
                  </a:lnTo>
                  <a:lnTo>
                    <a:pt x="8275" y="1441"/>
                  </a:lnTo>
                  <a:cubicBezTo>
                    <a:pt x="8275" y="1715"/>
                    <a:pt x="8502" y="1941"/>
                    <a:pt x="8775" y="1941"/>
                  </a:cubicBezTo>
                  <a:cubicBezTo>
                    <a:pt x="9037" y="1941"/>
                    <a:pt x="9264" y="1715"/>
                    <a:pt x="9264" y="1441"/>
                  </a:cubicBezTo>
                  <a:lnTo>
                    <a:pt x="9264" y="1144"/>
                  </a:lnTo>
                  <a:lnTo>
                    <a:pt x="10264" y="1144"/>
                  </a:lnTo>
                  <a:cubicBezTo>
                    <a:pt x="10347" y="1144"/>
                    <a:pt x="10419" y="1072"/>
                    <a:pt x="10419" y="989"/>
                  </a:cubicBezTo>
                  <a:cubicBezTo>
                    <a:pt x="10419" y="894"/>
                    <a:pt x="10347" y="822"/>
                    <a:pt x="10264" y="822"/>
                  </a:cubicBezTo>
                  <a:lnTo>
                    <a:pt x="9264" y="822"/>
                  </a:lnTo>
                  <a:lnTo>
                    <a:pt x="9264" y="501"/>
                  </a:lnTo>
                  <a:cubicBezTo>
                    <a:pt x="9264" y="227"/>
                    <a:pt x="9037" y="1"/>
                    <a:pt x="8775" y="1"/>
                  </a:cubicBezTo>
                  <a:cubicBezTo>
                    <a:pt x="8502" y="1"/>
                    <a:pt x="8275" y="227"/>
                    <a:pt x="8275" y="501"/>
                  </a:cubicBezTo>
                  <a:lnTo>
                    <a:pt x="8275" y="822"/>
                  </a:lnTo>
                  <a:lnTo>
                    <a:pt x="7240" y="822"/>
                  </a:lnTo>
                  <a:lnTo>
                    <a:pt x="7240" y="501"/>
                  </a:lnTo>
                  <a:cubicBezTo>
                    <a:pt x="7240" y="227"/>
                    <a:pt x="7013" y="1"/>
                    <a:pt x="6751" y="1"/>
                  </a:cubicBezTo>
                  <a:cubicBezTo>
                    <a:pt x="6478" y="1"/>
                    <a:pt x="6251" y="227"/>
                    <a:pt x="6251" y="501"/>
                  </a:cubicBezTo>
                  <a:lnTo>
                    <a:pt x="6251" y="822"/>
                  </a:lnTo>
                  <a:lnTo>
                    <a:pt x="5215" y="822"/>
                  </a:lnTo>
                  <a:lnTo>
                    <a:pt x="5215" y="501"/>
                  </a:lnTo>
                  <a:cubicBezTo>
                    <a:pt x="5215" y="227"/>
                    <a:pt x="4989" y="1"/>
                    <a:pt x="4727" y="1"/>
                  </a:cubicBezTo>
                  <a:cubicBezTo>
                    <a:pt x="4453" y="1"/>
                    <a:pt x="4227" y="227"/>
                    <a:pt x="4227" y="501"/>
                  </a:cubicBezTo>
                  <a:lnTo>
                    <a:pt x="4227" y="822"/>
                  </a:lnTo>
                  <a:lnTo>
                    <a:pt x="3191" y="822"/>
                  </a:lnTo>
                  <a:lnTo>
                    <a:pt x="3191" y="501"/>
                  </a:lnTo>
                  <a:cubicBezTo>
                    <a:pt x="3191" y="227"/>
                    <a:pt x="2965" y="1"/>
                    <a:pt x="2703" y="1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alpha val="2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6" name="Google Shape;11170;p69">
              <a:extLst>
                <a:ext uri="{FF2B5EF4-FFF2-40B4-BE49-F238E27FC236}">
                  <a16:creationId xmlns:a16="http://schemas.microsoft.com/office/drawing/2014/main" id="{289E957A-9376-4DA1-9BE0-CE86B9987054}"/>
                </a:ext>
              </a:extLst>
            </p:cNvPr>
            <p:cNvSpPr/>
            <p:nvPr/>
          </p:nvSpPr>
          <p:spPr>
            <a:xfrm>
              <a:off x="3994694" y="3917378"/>
              <a:ext cx="158325" cy="156067"/>
            </a:xfrm>
            <a:custGeom>
              <a:avLst/>
              <a:gdLst/>
              <a:ahLst/>
              <a:cxnLst/>
              <a:rect l="l" t="t" r="r" b="b"/>
              <a:pathLst>
                <a:path w="4978" h="4907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1251"/>
                  </a:lnTo>
                  <a:cubicBezTo>
                    <a:pt x="1" y="2049"/>
                    <a:pt x="656" y="2703"/>
                    <a:pt x="1453" y="2703"/>
                  </a:cubicBezTo>
                  <a:lnTo>
                    <a:pt x="2049" y="2703"/>
                  </a:lnTo>
                  <a:cubicBezTo>
                    <a:pt x="2573" y="2703"/>
                    <a:pt x="2989" y="3120"/>
                    <a:pt x="2989" y="3644"/>
                  </a:cubicBezTo>
                  <a:cubicBezTo>
                    <a:pt x="2989" y="4346"/>
                    <a:pt x="3549" y="4906"/>
                    <a:pt x="4251" y="4906"/>
                  </a:cubicBezTo>
                  <a:lnTo>
                    <a:pt x="4811" y="4906"/>
                  </a:lnTo>
                  <a:cubicBezTo>
                    <a:pt x="4906" y="4906"/>
                    <a:pt x="4978" y="4835"/>
                    <a:pt x="4978" y="4739"/>
                  </a:cubicBezTo>
                  <a:cubicBezTo>
                    <a:pt x="4978" y="4644"/>
                    <a:pt x="4906" y="4561"/>
                    <a:pt x="4799" y="4561"/>
                  </a:cubicBezTo>
                  <a:lnTo>
                    <a:pt x="4239" y="4561"/>
                  </a:lnTo>
                  <a:cubicBezTo>
                    <a:pt x="3716" y="4561"/>
                    <a:pt x="3299" y="4144"/>
                    <a:pt x="3299" y="3632"/>
                  </a:cubicBezTo>
                  <a:cubicBezTo>
                    <a:pt x="3299" y="2930"/>
                    <a:pt x="2739" y="2358"/>
                    <a:pt x="2037" y="2358"/>
                  </a:cubicBezTo>
                  <a:lnTo>
                    <a:pt x="1441" y="2358"/>
                  </a:lnTo>
                  <a:cubicBezTo>
                    <a:pt x="834" y="2358"/>
                    <a:pt x="322" y="1858"/>
                    <a:pt x="322" y="1251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alpha val="2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7" name="Google Shape;11171;p69">
              <a:extLst>
                <a:ext uri="{FF2B5EF4-FFF2-40B4-BE49-F238E27FC236}">
                  <a16:creationId xmlns:a16="http://schemas.microsoft.com/office/drawing/2014/main" id="{C9AF5873-D2F3-4623-B8BA-35E04E5FCF7A}"/>
                </a:ext>
              </a:extLst>
            </p:cNvPr>
            <p:cNvSpPr/>
            <p:nvPr/>
          </p:nvSpPr>
          <p:spPr>
            <a:xfrm>
              <a:off x="4160812" y="3927174"/>
              <a:ext cx="155813" cy="149992"/>
            </a:xfrm>
            <a:custGeom>
              <a:avLst/>
              <a:gdLst/>
              <a:ahLst/>
              <a:cxnLst/>
              <a:rect l="l" t="t" r="r" b="b"/>
              <a:pathLst>
                <a:path w="4899" h="4716" extrusionOk="0">
                  <a:moveTo>
                    <a:pt x="3231" y="645"/>
                  </a:moveTo>
                  <a:lnTo>
                    <a:pt x="4124" y="1538"/>
                  </a:lnTo>
                  <a:lnTo>
                    <a:pt x="3838" y="1812"/>
                  </a:lnTo>
                  <a:lnTo>
                    <a:pt x="2945" y="919"/>
                  </a:lnTo>
                  <a:lnTo>
                    <a:pt x="3231" y="645"/>
                  </a:lnTo>
                  <a:close/>
                  <a:moveTo>
                    <a:pt x="2707" y="1157"/>
                  </a:moveTo>
                  <a:lnTo>
                    <a:pt x="3029" y="1491"/>
                  </a:lnTo>
                  <a:lnTo>
                    <a:pt x="1302" y="3217"/>
                  </a:lnTo>
                  <a:lnTo>
                    <a:pt x="981" y="2884"/>
                  </a:lnTo>
                  <a:lnTo>
                    <a:pt x="2707" y="1157"/>
                  </a:lnTo>
                  <a:close/>
                  <a:moveTo>
                    <a:pt x="814" y="3205"/>
                  </a:moveTo>
                  <a:lnTo>
                    <a:pt x="1564" y="3943"/>
                  </a:lnTo>
                  <a:lnTo>
                    <a:pt x="1064" y="4098"/>
                  </a:lnTo>
                  <a:cubicBezTo>
                    <a:pt x="993" y="3919"/>
                    <a:pt x="862" y="3765"/>
                    <a:pt x="671" y="3693"/>
                  </a:cubicBezTo>
                  <a:lnTo>
                    <a:pt x="814" y="3205"/>
                  </a:lnTo>
                  <a:close/>
                  <a:moveTo>
                    <a:pt x="552" y="4015"/>
                  </a:moveTo>
                  <a:cubicBezTo>
                    <a:pt x="624" y="4050"/>
                    <a:pt x="695" y="4122"/>
                    <a:pt x="731" y="4193"/>
                  </a:cubicBezTo>
                  <a:lnTo>
                    <a:pt x="469" y="4288"/>
                  </a:lnTo>
                  <a:lnTo>
                    <a:pt x="469" y="4288"/>
                  </a:lnTo>
                  <a:lnTo>
                    <a:pt x="552" y="4015"/>
                  </a:lnTo>
                  <a:close/>
                  <a:moveTo>
                    <a:pt x="3648" y="1"/>
                  </a:moveTo>
                  <a:cubicBezTo>
                    <a:pt x="3640" y="1"/>
                    <a:pt x="3632" y="1"/>
                    <a:pt x="3624" y="2"/>
                  </a:cubicBezTo>
                  <a:cubicBezTo>
                    <a:pt x="3148" y="86"/>
                    <a:pt x="3005" y="419"/>
                    <a:pt x="2588" y="788"/>
                  </a:cubicBezTo>
                  <a:cubicBezTo>
                    <a:pt x="2588" y="788"/>
                    <a:pt x="707" y="2669"/>
                    <a:pt x="683" y="2705"/>
                  </a:cubicBezTo>
                  <a:cubicBezTo>
                    <a:pt x="517" y="2812"/>
                    <a:pt x="445" y="3276"/>
                    <a:pt x="40" y="4491"/>
                  </a:cubicBezTo>
                  <a:cubicBezTo>
                    <a:pt x="0" y="4612"/>
                    <a:pt x="79" y="4716"/>
                    <a:pt x="191" y="4716"/>
                  </a:cubicBezTo>
                  <a:cubicBezTo>
                    <a:pt x="212" y="4716"/>
                    <a:pt x="233" y="4712"/>
                    <a:pt x="255" y="4705"/>
                  </a:cubicBezTo>
                  <a:lnTo>
                    <a:pt x="1743" y="4241"/>
                  </a:lnTo>
                  <a:cubicBezTo>
                    <a:pt x="2017" y="4158"/>
                    <a:pt x="2124" y="3979"/>
                    <a:pt x="2231" y="3896"/>
                  </a:cubicBezTo>
                  <a:cubicBezTo>
                    <a:pt x="2291" y="3836"/>
                    <a:pt x="2291" y="3717"/>
                    <a:pt x="2231" y="3657"/>
                  </a:cubicBezTo>
                  <a:cubicBezTo>
                    <a:pt x="2201" y="3628"/>
                    <a:pt x="2157" y="3613"/>
                    <a:pt x="2112" y="3613"/>
                  </a:cubicBezTo>
                  <a:cubicBezTo>
                    <a:pt x="2067" y="3613"/>
                    <a:pt x="2023" y="3628"/>
                    <a:pt x="1993" y="3657"/>
                  </a:cubicBezTo>
                  <a:lnTo>
                    <a:pt x="1874" y="3777"/>
                  </a:lnTo>
                  <a:lnTo>
                    <a:pt x="1541" y="3455"/>
                  </a:lnTo>
                  <a:lnTo>
                    <a:pt x="3267" y="1729"/>
                  </a:lnTo>
                  <a:lnTo>
                    <a:pt x="3600" y="2050"/>
                  </a:lnTo>
                  <a:lnTo>
                    <a:pt x="2469" y="3181"/>
                  </a:lnTo>
                  <a:cubicBezTo>
                    <a:pt x="2362" y="3288"/>
                    <a:pt x="2434" y="3467"/>
                    <a:pt x="2588" y="3467"/>
                  </a:cubicBezTo>
                  <a:cubicBezTo>
                    <a:pt x="2719" y="3467"/>
                    <a:pt x="2672" y="3419"/>
                    <a:pt x="3946" y="2169"/>
                  </a:cubicBezTo>
                  <a:lnTo>
                    <a:pt x="4458" y="1657"/>
                  </a:lnTo>
                  <a:cubicBezTo>
                    <a:pt x="4898" y="1240"/>
                    <a:pt x="4862" y="562"/>
                    <a:pt x="4398" y="193"/>
                  </a:cubicBezTo>
                  <a:cubicBezTo>
                    <a:pt x="4368" y="168"/>
                    <a:pt x="4332" y="156"/>
                    <a:pt x="4296" y="156"/>
                  </a:cubicBezTo>
                  <a:cubicBezTo>
                    <a:pt x="4246" y="156"/>
                    <a:pt x="4195" y="180"/>
                    <a:pt x="4160" y="228"/>
                  </a:cubicBezTo>
                  <a:cubicBezTo>
                    <a:pt x="4100" y="300"/>
                    <a:pt x="4124" y="407"/>
                    <a:pt x="4196" y="467"/>
                  </a:cubicBezTo>
                  <a:cubicBezTo>
                    <a:pt x="4339" y="586"/>
                    <a:pt x="4434" y="764"/>
                    <a:pt x="4434" y="955"/>
                  </a:cubicBezTo>
                  <a:cubicBezTo>
                    <a:pt x="4434" y="1074"/>
                    <a:pt x="4398" y="1181"/>
                    <a:pt x="4339" y="1264"/>
                  </a:cubicBezTo>
                  <a:lnTo>
                    <a:pt x="3481" y="407"/>
                  </a:lnTo>
                  <a:cubicBezTo>
                    <a:pt x="3541" y="371"/>
                    <a:pt x="3612" y="348"/>
                    <a:pt x="3684" y="324"/>
                  </a:cubicBezTo>
                  <a:cubicBezTo>
                    <a:pt x="3779" y="312"/>
                    <a:pt x="3838" y="228"/>
                    <a:pt x="3827" y="133"/>
                  </a:cubicBezTo>
                  <a:cubicBezTo>
                    <a:pt x="3805" y="57"/>
                    <a:pt x="3733" y="1"/>
                    <a:pt x="3648" y="1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alpha val="2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E1DB21F-4009-5C8E-8C57-E84D7F327D70}"/>
              </a:ext>
            </a:extLst>
          </p:cNvPr>
          <p:cNvGrpSpPr/>
          <p:nvPr/>
        </p:nvGrpSpPr>
        <p:grpSpPr>
          <a:xfrm>
            <a:off x="5317331" y="1043090"/>
            <a:ext cx="1321594" cy="60036"/>
            <a:chOff x="6581775" y="1830678"/>
            <a:chExt cx="1395624" cy="0"/>
          </a:xfrm>
        </p:grpSpPr>
        <p:cxnSp>
          <p:nvCxnSpPr>
            <p:cNvPr id="24" name="Google Shape;258;p35">
              <a:extLst>
                <a:ext uri="{FF2B5EF4-FFF2-40B4-BE49-F238E27FC236}">
                  <a16:creationId xmlns:a16="http://schemas.microsoft.com/office/drawing/2014/main" id="{0CEA7A52-15E2-1F16-9ECB-451FA01CA104}"/>
                </a:ext>
              </a:extLst>
            </p:cNvPr>
            <p:cNvCxnSpPr>
              <a:cxnSpLocks/>
            </p:cNvCxnSpPr>
            <p:nvPr/>
          </p:nvCxnSpPr>
          <p:spPr>
            <a:xfrm>
              <a:off x="6581775" y="1830678"/>
              <a:ext cx="139562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145;p28">
              <a:extLst>
                <a:ext uri="{FF2B5EF4-FFF2-40B4-BE49-F238E27FC236}">
                  <a16:creationId xmlns:a16="http://schemas.microsoft.com/office/drawing/2014/main" id="{E722115D-39ED-5C3B-AA63-39418D67B407}"/>
                </a:ext>
              </a:extLst>
            </p:cNvPr>
            <p:cNvCxnSpPr>
              <a:cxnSpLocks/>
            </p:cNvCxnSpPr>
            <p:nvPr/>
          </p:nvCxnSpPr>
          <p:spPr>
            <a:xfrm>
              <a:off x="6593944" y="1830678"/>
              <a:ext cx="1371548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198;p32">
            <a:extLst>
              <a:ext uri="{FF2B5EF4-FFF2-40B4-BE49-F238E27FC236}">
                <a16:creationId xmlns:a16="http://schemas.microsoft.com/office/drawing/2014/main" id="{5FE61982-1855-3BFA-5319-29B74AE1E5EB}"/>
              </a:ext>
            </a:extLst>
          </p:cNvPr>
          <p:cNvSpPr/>
          <p:nvPr/>
        </p:nvSpPr>
        <p:spPr>
          <a:xfrm>
            <a:off x="769114" y="1229897"/>
            <a:ext cx="3426560" cy="3114335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1F21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8" name="Google Shape;198;p32">
            <a:extLst>
              <a:ext uri="{FF2B5EF4-FFF2-40B4-BE49-F238E27FC236}">
                <a16:creationId xmlns:a16="http://schemas.microsoft.com/office/drawing/2014/main" id="{E85FED2C-5281-17E3-DC1E-7F11D2D12D31}"/>
              </a:ext>
            </a:extLst>
          </p:cNvPr>
          <p:cNvSpPr/>
          <p:nvPr/>
        </p:nvSpPr>
        <p:spPr>
          <a:xfrm>
            <a:off x="4980032" y="1225288"/>
            <a:ext cx="3426560" cy="3114335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1F21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9" name="Google Shape;361;p42">
            <a:extLst>
              <a:ext uri="{FF2B5EF4-FFF2-40B4-BE49-F238E27FC236}">
                <a16:creationId xmlns:a16="http://schemas.microsoft.com/office/drawing/2014/main" id="{A66D756D-1BC0-6AC7-4EA0-D9DA3A8E4168}"/>
              </a:ext>
            </a:extLst>
          </p:cNvPr>
          <p:cNvSpPr txBox="1">
            <a:spLocks/>
          </p:cNvSpPr>
          <p:nvPr/>
        </p:nvSpPr>
        <p:spPr>
          <a:xfrm>
            <a:off x="3287686" y="159762"/>
            <a:ext cx="5380883" cy="87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5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tx1">
                    <a:lumMod val="50000"/>
                  </a:schemeClr>
                </a:solidFill>
              </a:rPr>
              <a:t>Построение производных </a:t>
            </a:r>
            <a:r>
              <a:rPr lang="en-US" sz="3200" b="1" dirty="0">
                <a:solidFill>
                  <a:schemeClr val="tx1">
                    <a:lumMod val="50000"/>
                  </a:schemeClr>
                </a:solidFill>
              </a:rPr>
              <a:t>NURBS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702DE4BD-EB39-EB24-C647-85BDA92DA6E3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9</a:t>
            </a:fld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3289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ist Slides for meeting by Slidesgo">
  <a:themeElements>
    <a:clrScheme name="Simple Light">
      <a:dk1>
        <a:srgbClr val="3F4252"/>
      </a:dk1>
      <a:lt1>
        <a:srgbClr val="F5F5F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F4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1121</Words>
  <Application>Microsoft Office PowerPoint</Application>
  <PresentationFormat>Экран (16:9)</PresentationFormat>
  <Paragraphs>238</Paragraphs>
  <Slides>27</Slides>
  <Notes>27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8" baseType="lpstr">
      <vt:lpstr>Catamaran</vt:lpstr>
      <vt:lpstr>Bebas Neue</vt:lpstr>
      <vt:lpstr>Questrial</vt:lpstr>
      <vt:lpstr>Times New Roman</vt:lpstr>
      <vt:lpstr>Nunito</vt:lpstr>
      <vt:lpstr>Arial</vt:lpstr>
      <vt:lpstr>Lexend Deca</vt:lpstr>
      <vt:lpstr>Livvic</vt:lpstr>
      <vt:lpstr>Cambria Math</vt:lpstr>
      <vt:lpstr>Darker Grotesque SemiBold</vt:lpstr>
      <vt:lpstr>Minimalist Slides for meeting by Slidesgo</vt:lpstr>
      <vt:lpstr>Алгоритмы и программная реализация понижения степени NURBS</vt:lpstr>
      <vt:lpstr>Актуальность работы обусловлена принципиальной значимостью для CAD, CAM и CAE систем использования сплайновых кривых для моделирования 2D и 3D  моделей.</vt:lpstr>
      <vt:lpstr>Презентация PowerPoint</vt:lpstr>
      <vt:lpstr>Кривые Безье</vt:lpstr>
      <vt:lpstr>Формулы построения NURBS</vt:lpstr>
      <vt:lpstr>Формулы построения NURBS</vt:lpstr>
      <vt:lpstr>1</vt:lpstr>
      <vt:lpstr>Презентация PowerPoint</vt:lpstr>
      <vt:lpstr>Презентация PowerPoint</vt:lpstr>
      <vt:lpstr>Метрика Хаусдорфа</vt:lpstr>
      <vt:lpstr>Презентация PowerPoint</vt:lpstr>
      <vt:lpstr>Презентация PowerPoint</vt:lpstr>
      <vt:lpstr>Презентация PowerPoint</vt:lpstr>
      <vt:lpstr>Презентация PowerPoint</vt:lpstr>
      <vt:lpstr>Нативный алгоритм аппроксимации</vt:lpstr>
      <vt:lpstr>Нативный алгоритм аппроксимации NURBS</vt:lpstr>
      <vt:lpstr>Презентация PowerPoint</vt:lpstr>
      <vt:lpstr>Презентация PowerPoint</vt:lpstr>
      <vt:lpstr>Профиль крыла самолета – кривая 24 степени</vt:lpstr>
      <vt:lpstr>Сравнение алгоритмов аппроксимации</vt:lpstr>
      <vt:lpstr>Аппроксимация NURBS на основе интегральной нормы</vt:lpstr>
      <vt:lpstr>Презентация PowerPoint</vt:lpstr>
      <vt:lpstr>Презентация PowerPoint</vt:lpstr>
      <vt:lpstr>Презентация PowerPoint</vt:lpstr>
      <vt:lpstr>Презентация PowerPoint</vt:lpstr>
      <vt:lpstr>Реализованы алгоритмы построения и аппроксимации кривых на плоскости.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 сравнительный анализ алгоритмов аппроксимации кривых</dc:title>
  <cp:lastModifiedBy>Сергей Рыжов</cp:lastModifiedBy>
  <cp:revision>83</cp:revision>
  <dcterms:modified xsi:type="dcterms:W3CDTF">2023-07-03T06:29:02Z</dcterms:modified>
</cp:coreProperties>
</file>